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87"/>
  </p:notesMasterIdLst>
  <p:sldIdLst>
    <p:sldId id="256" r:id="rId2"/>
    <p:sldId id="2829" r:id="rId3"/>
    <p:sldId id="2830" r:id="rId4"/>
    <p:sldId id="258" r:id="rId5"/>
    <p:sldId id="261" r:id="rId6"/>
    <p:sldId id="262" r:id="rId7"/>
    <p:sldId id="2801" r:id="rId8"/>
    <p:sldId id="2802" r:id="rId9"/>
    <p:sldId id="2803" r:id="rId10"/>
    <p:sldId id="2868" r:id="rId11"/>
    <p:sldId id="2869" r:id="rId12"/>
    <p:sldId id="2805" r:id="rId13"/>
    <p:sldId id="2806" r:id="rId14"/>
    <p:sldId id="2807" r:id="rId15"/>
    <p:sldId id="2808" r:id="rId16"/>
    <p:sldId id="2809" r:id="rId17"/>
    <p:sldId id="2810" r:id="rId18"/>
    <p:sldId id="2811" r:id="rId19"/>
    <p:sldId id="2812" r:id="rId20"/>
    <p:sldId id="2813" r:id="rId21"/>
    <p:sldId id="2815" r:id="rId22"/>
    <p:sldId id="2816" r:id="rId23"/>
    <p:sldId id="2867" r:id="rId24"/>
    <p:sldId id="2819" r:id="rId25"/>
    <p:sldId id="2820" r:id="rId26"/>
    <p:sldId id="2821" r:id="rId27"/>
    <p:sldId id="2823" r:id="rId28"/>
    <p:sldId id="2825" r:id="rId29"/>
    <p:sldId id="2826" r:id="rId30"/>
    <p:sldId id="2828" r:id="rId31"/>
    <p:sldId id="2831" r:id="rId32"/>
    <p:sldId id="259" r:id="rId33"/>
    <p:sldId id="451" r:id="rId34"/>
    <p:sldId id="452" r:id="rId35"/>
    <p:sldId id="454" r:id="rId36"/>
    <p:sldId id="465" r:id="rId37"/>
    <p:sldId id="455" r:id="rId38"/>
    <p:sldId id="2832" r:id="rId39"/>
    <p:sldId id="2835" r:id="rId40"/>
    <p:sldId id="458" r:id="rId41"/>
    <p:sldId id="2836" r:id="rId42"/>
    <p:sldId id="2837" r:id="rId43"/>
    <p:sldId id="2833" r:id="rId44"/>
    <p:sldId id="2838" r:id="rId45"/>
    <p:sldId id="456" r:id="rId46"/>
    <p:sldId id="457" r:id="rId47"/>
    <p:sldId id="459" r:id="rId48"/>
    <p:sldId id="460" r:id="rId49"/>
    <p:sldId id="461" r:id="rId50"/>
    <p:sldId id="462" r:id="rId51"/>
    <p:sldId id="463" r:id="rId52"/>
    <p:sldId id="464" r:id="rId53"/>
    <p:sldId id="2840" r:id="rId54"/>
    <p:sldId id="466" r:id="rId55"/>
    <p:sldId id="2834" r:id="rId56"/>
    <p:sldId id="2843" r:id="rId57"/>
    <p:sldId id="474" r:id="rId58"/>
    <p:sldId id="2844" r:id="rId59"/>
    <p:sldId id="2845" r:id="rId60"/>
    <p:sldId id="2846" r:id="rId61"/>
    <p:sldId id="2870" r:id="rId62"/>
    <p:sldId id="2871" r:id="rId63"/>
    <p:sldId id="2872" r:id="rId64"/>
    <p:sldId id="2873" r:id="rId65"/>
    <p:sldId id="2874" r:id="rId66"/>
    <p:sldId id="2875" r:id="rId67"/>
    <p:sldId id="2876" r:id="rId68"/>
    <p:sldId id="2877" r:id="rId69"/>
    <p:sldId id="2878" r:id="rId70"/>
    <p:sldId id="2879" r:id="rId71"/>
    <p:sldId id="2880" r:id="rId72"/>
    <p:sldId id="2881" r:id="rId73"/>
    <p:sldId id="2882" r:id="rId74"/>
    <p:sldId id="2883" r:id="rId75"/>
    <p:sldId id="2884" r:id="rId76"/>
    <p:sldId id="2885" r:id="rId77"/>
    <p:sldId id="2886" r:id="rId78"/>
    <p:sldId id="2887" r:id="rId79"/>
    <p:sldId id="2888" r:id="rId80"/>
    <p:sldId id="2889" r:id="rId81"/>
    <p:sldId id="2890" r:id="rId82"/>
    <p:sldId id="2891" r:id="rId83"/>
    <p:sldId id="2892" r:id="rId84"/>
    <p:sldId id="2893" r:id="rId85"/>
    <p:sldId id="2894"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6" autoAdjust="0"/>
    <p:restoredTop sz="90840" autoAdjust="0"/>
  </p:normalViewPr>
  <p:slideViewPr>
    <p:cSldViewPr snapToGrid="0">
      <p:cViewPr varScale="1">
        <p:scale>
          <a:sx n="160" d="100"/>
          <a:sy n="160" d="100"/>
        </p:scale>
        <p:origin x="200"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F1DD2-9578-4A6E-AAE4-B2114877506A}" type="doc">
      <dgm:prSet loTypeId="urn:microsoft.com/office/officeart/2005/8/layout/arrow2" loCatId="process" qsTypeId="urn:microsoft.com/office/officeart/2005/8/quickstyle/simple1" qsCatId="simple" csTypeId="urn:microsoft.com/office/officeart/2005/8/colors/accent1_2" csCatId="accent1" phldr="1"/>
      <dgm:spPr/>
    </dgm:pt>
    <dgm:pt modelId="{142CA7FE-6085-4B15-9F1F-59C8234E1517}">
      <dgm:prSet phldrT="[文本]"/>
      <dgm:spPr/>
      <dgm:t>
        <a:bodyPr/>
        <a:lstStyle/>
        <a:p>
          <a:r>
            <a:rPr lang="zh-CN" altLang="en-US" dirty="0">
              <a:latin typeface="腾讯体 W7" panose="020C08030202040F0204" pitchFamily="34" charset="-122"/>
              <a:ea typeface="腾讯体 W7" panose="020C08030202040F0204" pitchFamily="34" charset="-122"/>
            </a:rPr>
            <a:t>减少错误</a:t>
          </a:r>
          <a:endParaRPr lang="zh-CN" altLang="en-US" dirty="0"/>
        </a:p>
      </dgm:t>
    </dgm:pt>
    <dgm:pt modelId="{EC1AC40F-AF08-4C77-B934-FAF4CE8034BE}" type="parTrans" cxnId="{038FFE34-05DE-4857-B0A3-3A5CACC705C3}">
      <dgm:prSet/>
      <dgm:spPr/>
      <dgm:t>
        <a:bodyPr/>
        <a:lstStyle/>
        <a:p>
          <a:endParaRPr lang="zh-CN" altLang="en-US"/>
        </a:p>
      </dgm:t>
    </dgm:pt>
    <dgm:pt modelId="{A869EBA2-C225-4910-9133-AD689FB1651F}" type="sibTrans" cxnId="{038FFE34-05DE-4857-B0A3-3A5CACC705C3}">
      <dgm:prSet/>
      <dgm:spPr/>
      <dgm:t>
        <a:bodyPr/>
        <a:lstStyle/>
        <a:p>
          <a:endParaRPr lang="zh-CN" altLang="en-US"/>
        </a:p>
      </dgm:t>
    </dgm:pt>
    <dgm:pt modelId="{A18E7620-BB8F-40B4-A769-8F586D55C463}">
      <dgm:prSet phldrT="[文本]"/>
      <dgm:spPr/>
      <dgm:t>
        <a:bodyPr/>
        <a:lstStyle/>
        <a:p>
          <a:r>
            <a:rPr lang="zh-CN" altLang="zh-CN" dirty="0"/>
            <a:t>提高软件产品质量</a:t>
          </a:r>
          <a:endParaRPr lang="zh-CN" altLang="en-US" dirty="0"/>
        </a:p>
      </dgm:t>
    </dgm:pt>
    <dgm:pt modelId="{48898A6C-65BA-49E7-8F91-0F20B6308503}" type="parTrans" cxnId="{0C27BA35-B283-49D9-80BB-AEF1649E9729}">
      <dgm:prSet/>
      <dgm:spPr/>
      <dgm:t>
        <a:bodyPr/>
        <a:lstStyle/>
        <a:p>
          <a:endParaRPr lang="zh-CN" altLang="en-US"/>
        </a:p>
      </dgm:t>
    </dgm:pt>
    <dgm:pt modelId="{E0DDF70E-5BFA-46E9-8979-0A14E301B7E6}" type="sibTrans" cxnId="{0C27BA35-B283-49D9-80BB-AEF1649E9729}">
      <dgm:prSet/>
      <dgm:spPr/>
      <dgm:t>
        <a:bodyPr/>
        <a:lstStyle/>
        <a:p>
          <a:endParaRPr lang="zh-CN" altLang="en-US"/>
        </a:p>
      </dgm:t>
    </dgm:pt>
    <dgm:pt modelId="{CC374137-F959-435C-9549-FEAD616E0D9E}">
      <dgm:prSet phldrT="[文本]"/>
      <dgm:spPr/>
      <dgm:t>
        <a:bodyPr/>
        <a:lstStyle/>
        <a:p>
          <a:r>
            <a:rPr lang="zh-CN" altLang="en-US" dirty="0">
              <a:latin typeface="腾讯体 W7" panose="020C08030202040F0204" pitchFamily="34" charset="-122"/>
              <a:ea typeface="腾讯体 W7" panose="020C08030202040F0204" pitchFamily="34" charset="-122"/>
            </a:rPr>
            <a:t>降低维护成本</a:t>
          </a:r>
          <a:endParaRPr lang="zh-CN" altLang="en-US" dirty="0"/>
        </a:p>
      </dgm:t>
    </dgm:pt>
    <dgm:pt modelId="{71C7D699-F059-4F12-8673-97FF407A16EC}" type="parTrans" cxnId="{0B35EB0D-AA40-402A-B18E-6196357F64E8}">
      <dgm:prSet/>
      <dgm:spPr/>
      <dgm:t>
        <a:bodyPr/>
        <a:lstStyle/>
        <a:p>
          <a:endParaRPr lang="zh-CN" altLang="en-US"/>
        </a:p>
      </dgm:t>
    </dgm:pt>
    <dgm:pt modelId="{F05A5895-BE1B-495D-8354-5222A3E4BDD7}" type="sibTrans" cxnId="{0B35EB0D-AA40-402A-B18E-6196357F64E8}">
      <dgm:prSet/>
      <dgm:spPr/>
      <dgm:t>
        <a:bodyPr/>
        <a:lstStyle/>
        <a:p>
          <a:endParaRPr lang="zh-CN" altLang="en-US"/>
        </a:p>
      </dgm:t>
    </dgm:pt>
    <dgm:pt modelId="{02C348E8-D079-4816-A19A-05068D825090}" type="pres">
      <dgm:prSet presAssocID="{4BEF1DD2-9578-4A6E-AAE4-B2114877506A}" presName="arrowDiagram" presStyleCnt="0">
        <dgm:presLayoutVars>
          <dgm:chMax val="5"/>
          <dgm:dir/>
          <dgm:resizeHandles val="exact"/>
        </dgm:presLayoutVars>
      </dgm:prSet>
      <dgm:spPr/>
    </dgm:pt>
    <dgm:pt modelId="{FC243FFF-2364-4213-8A11-B3FFBE04E809}" type="pres">
      <dgm:prSet presAssocID="{4BEF1DD2-9578-4A6E-AAE4-B2114877506A}" presName="arrow" presStyleLbl="bgShp" presStyleIdx="0" presStyleCnt="1" custLinFactNeighborX="-7574" custLinFactNeighborY="-10275"/>
      <dgm:spPr/>
    </dgm:pt>
    <dgm:pt modelId="{50E1B83C-4AEC-4D02-9C23-267B8573C09D}" type="pres">
      <dgm:prSet presAssocID="{4BEF1DD2-9578-4A6E-AAE4-B2114877506A}" presName="arrowDiagram3" presStyleCnt="0"/>
      <dgm:spPr/>
    </dgm:pt>
    <dgm:pt modelId="{139EBE7B-8AA7-4D66-97F8-FE0E3D3708DA}" type="pres">
      <dgm:prSet presAssocID="{142CA7FE-6085-4B15-9F1F-59C8234E1517}" presName="bullet3a" presStyleLbl="node1" presStyleIdx="0" presStyleCnt="3"/>
      <dgm:spPr/>
    </dgm:pt>
    <dgm:pt modelId="{F8FDBEDF-B247-4638-9BE0-41C2D9006090}" type="pres">
      <dgm:prSet presAssocID="{142CA7FE-6085-4B15-9F1F-59C8234E1517}" presName="textBox3a" presStyleLbl="revTx" presStyleIdx="0" presStyleCnt="3">
        <dgm:presLayoutVars>
          <dgm:bulletEnabled val="1"/>
        </dgm:presLayoutVars>
      </dgm:prSet>
      <dgm:spPr/>
    </dgm:pt>
    <dgm:pt modelId="{EE299AFE-B8F5-448A-A13C-3D921789D533}" type="pres">
      <dgm:prSet presAssocID="{A18E7620-BB8F-40B4-A769-8F586D55C463}" presName="bullet3b" presStyleLbl="node1" presStyleIdx="1" presStyleCnt="3"/>
      <dgm:spPr/>
    </dgm:pt>
    <dgm:pt modelId="{0CCE6156-CAD2-437A-8120-50DE8A77D9B3}" type="pres">
      <dgm:prSet presAssocID="{A18E7620-BB8F-40B4-A769-8F586D55C463}" presName="textBox3b" presStyleLbl="revTx" presStyleIdx="1" presStyleCnt="3">
        <dgm:presLayoutVars>
          <dgm:bulletEnabled val="1"/>
        </dgm:presLayoutVars>
      </dgm:prSet>
      <dgm:spPr/>
    </dgm:pt>
    <dgm:pt modelId="{207F787E-3484-405B-B239-BE694E254283}" type="pres">
      <dgm:prSet presAssocID="{CC374137-F959-435C-9549-FEAD616E0D9E}" presName="bullet3c" presStyleLbl="node1" presStyleIdx="2" presStyleCnt="3"/>
      <dgm:spPr/>
    </dgm:pt>
    <dgm:pt modelId="{3681C05D-41FD-4CDC-9439-630BAB338FE8}" type="pres">
      <dgm:prSet presAssocID="{CC374137-F959-435C-9549-FEAD616E0D9E}" presName="textBox3c" presStyleLbl="revTx" presStyleIdx="2" presStyleCnt="3">
        <dgm:presLayoutVars>
          <dgm:bulletEnabled val="1"/>
        </dgm:presLayoutVars>
      </dgm:prSet>
      <dgm:spPr/>
    </dgm:pt>
  </dgm:ptLst>
  <dgm:cxnLst>
    <dgm:cxn modelId="{96E0860D-1032-4AB6-B99A-D8E0B73DFB4B}" type="presOf" srcId="{CC374137-F959-435C-9549-FEAD616E0D9E}" destId="{3681C05D-41FD-4CDC-9439-630BAB338FE8}" srcOrd="0" destOrd="0" presId="urn:microsoft.com/office/officeart/2005/8/layout/arrow2"/>
    <dgm:cxn modelId="{0B35EB0D-AA40-402A-B18E-6196357F64E8}" srcId="{4BEF1DD2-9578-4A6E-AAE4-B2114877506A}" destId="{CC374137-F959-435C-9549-FEAD616E0D9E}" srcOrd="2" destOrd="0" parTransId="{71C7D699-F059-4F12-8673-97FF407A16EC}" sibTransId="{F05A5895-BE1B-495D-8354-5222A3E4BDD7}"/>
    <dgm:cxn modelId="{50595D12-1173-4A41-A800-54369D713D16}" type="presOf" srcId="{4BEF1DD2-9578-4A6E-AAE4-B2114877506A}" destId="{02C348E8-D079-4816-A19A-05068D825090}" srcOrd="0" destOrd="0" presId="urn:microsoft.com/office/officeart/2005/8/layout/arrow2"/>
    <dgm:cxn modelId="{038FFE34-05DE-4857-B0A3-3A5CACC705C3}" srcId="{4BEF1DD2-9578-4A6E-AAE4-B2114877506A}" destId="{142CA7FE-6085-4B15-9F1F-59C8234E1517}" srcOrd="0" destOrd="0" parTransId="{EC1AC40F-AF08-4C77-B934-FAF4CE8034BE}" sibTransId="{A869EBA2-C225-4910-9133-AD689FB1651F}"/>
    <dgm:cxn modelId="{0C27BA35-B283-49D9-80BB-AEF1649E9729}" srcId="{4BEF1DD2-9578-4A6E-AAE4-B2114877506A}" destId="{A18E7620-BB8F-40B4-A769-8F586D55C463}" srcOrd="1" destOrd="0" parTransId="{48898A6C-65BA-49E7-8F91-0F20B6308503}" sibTransId="{E0DDF70E-5BFA-46E9-8979-0A14E301B7E6}"/>
    <dgm:cxn modelId="{08C62F51-2491-46E4-B5E4-12C2C1401E3C}" type="presOf" srcId="{A18E7620-BB8F-40B4-A769-8F586D55C463}" destId="{0CCE6156-CAD2-437A-8120-50DE8A77D9B3}" srcOrd="0" destOrd="0" presId="urn:microsoft.com/office/officeart/2005/8/layout/arrow2"/>
    <dgm:cxn modelId="{7950F491-C132-4A05-8BCF-AF83CDB09302}" type="presOf" srcId="{142CA7FE-6085-4B15-9F1F-59C8234E1517}" destId="{F8FDBEDF-B247-4638-9BE0-41C2D9006090}" srcOrd="0" destOrd="0" presId="urn:microsoft.com/office/officeart/2005/8/layout/arrow2"/>
    <dgm:cxn modelId="{CE3235A8-13A4-4BAA-883A-6D03A6975FE9}" type="presParOf" srcId="{02C348E8-D079-4816-A19A-05068D825090}" destId="{FC243FFF-2364-4213-8A11-B3FFBE04E809}" srcOrd="0" destOrd="0" presId="urn:microsoft.com/office/officeart/2005/8/layout/arrow2"/>
    <dgm:cxn modelId="{9D1C8DD3-2704-454A-B595-CF862B9E71C2}" type="presParOf" srcId="{02C348E8-D079-4816-A19A-05068D825090}" destId="{50E1B83C-4AEC-4D02-9C23-267B8573C09D}" srcOrd="1" destOrd="0" presId="urn:microsoft.com/office/officeart/2005/8/layout/arrow2"/>
    <dgm:cxn modelId="{A141BA76-FED7-49E6-8AD8-874242BEBC73}" type="presParOf" srcId="{50E1B83C-4AEC-4D02-9C23-267B8573C09D}" destId="{139EBE7B-8AA7-4D66-97F8-FE0E3D3708DA}" srcOrd="0" destOrd="0" presId="urn:microsoft.com/office/officeart/2005/8/layout/arrow2"/>
    <dgm:cxn modelId="{E956C8FB-6481-4425-A9A0-09AEBA7AA568}" type="presParOf" srcId="{50E1B83C-4AEC-4D02-9C23-267B8573C09D}" destId="{F8FDBEDF-B247-4638-9BE0-41C2D9006090}" srcOrd="1" destOrd="0" presId="urn:microsoft.com/office/officeart/2005/8/layout/arrow2"/>
    <dgm:cxn modelId="{54369B8F-E200-45B8-BC44-C30D76DB9F11}" type="presParOf" srcId="{50E1B83C-4AEC-4D02-9C23-267B8573C09D}" destId="{EE299AFE-B8F5-448A-A13C-3D921789D533}" srcOrd="2" destOrd="0" presId="urn:microsoft.com/office/officeart/2005/8/layout/arrow2"/>
    <dgm:cxn modelId="{DE9F0EF1-EB87-4F22-A84C-BDA2E5C4065D}" type="presParOf" srcId="{50E1B83C-4AEC-4D02-9C23-267B8573C09D}" destId="{0CCE6156-CAD2-437A-8120-50DE8A77D9B3}" srcOrd="3" destOrd="0" presId="urn:microsoft.com/office/officeart/2005/8/layout/arrow2"/>
    <dgm:cxn modelId="{7FF03E02-2F48-4805-B587-BAF9F09D5CB6}" type="presParOf" srcId="{50E1B83C-4AEC-4D02-9C23-267B8573C09D}" destId="{207F787E-3484-405B-B239-BE694E254283}" srcOrd="4" destOrd="0" presId="urn:microsoft.com/office/officeart/2005/8/layout/arrow2"/>
    <dgm:cxn modelId="{28B0F5A5-F18C-4B76-B04F-14DB1A10508E}" type="presParOf" srcId="{50E1B83C-4AEC-4D02-9C23-267B8573C09D}" destId="{3681C05D-41FD-4CDC-9439-630BAB338FE8}"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43FFF-2364-4213-8A11-B3FFBE04E809}">
      <dsp:nvSpPr>
        <dsp:cNvPr id="0" name=""/>
        <dsp:cNvSpPr/>
      </dsp:nvSpPr>
      <dsp:spPr>
        <a:xfrm>
          <a:off x="0" y="0"/>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BE7B-8AA7-4D66-97F8-FE0E3D3708DA}">
      <dsp:nvSpPr>
        <dsp:cNvPr id="0" name=""/>
        <dsp:cNvSpPr/>
      </dsp:nvSpPr>
      <dsp:spPr>
        <a:xfrm>
          <a:off x="1032256" y="3675549"/>
          <a:ext cx="211328" cy="21132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FDBEDF-B247-4638-9BE0-41C2D9006090}">
      <dsp:nvSpPr>
        <dsp:cNvPr id="0" name=""/>
        <dsp:cNvSpPr/>
      </dsp:nvSpPr>
      <dsp:spPr>
        <a:xfrm>
          <a:off x="1137920" y="3781213"/>
          <a:ext cx="1893824" cy="14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600200">
            <a:lnSpc>
              <a:spcPct val="90000"/>
            </a:lnSpc>
            <a:spcBef>
              <a:spcPct val="0"/>
            </a:spcBef>
            <a:spcAft>
              <a:spcPct val="35000"/>
            </a:spcAft>
            <a:buNone/>
          </a:pPr>
          <a:r>
            <a:rPr lang="zh-CN" altLang="en-US" sz="3600" kern="1200" dirty="0">
              <a:latin typeface="腾讯体 W7" panose="020C08030202040F0204" pitchFamily="34" charset="-122"/>
              <a:ea typeface="腾讯体 W7" panose="020C08030202040F0204" pitchFamily="34" charset="-122"/>
            </a:rPr>
            <a:t>减少错误</a:t>
          </a:r>
          <a:endParaRPr lang="zh-CN" altLang="en-US" sz="3600" kern="1200" dirty="0"/>
        </a:p>
      </dsp:txBody>
      <dsp:txXfrm>
        <a:off x="1137920" y="3781213"/>
        <a:ext cx="1893824" cy="1468120"/>
      </dsp:txXfrm>
    </dsp:sp>
    <dsp:sp modelId="{EE299AFE-B8F5-448A-A13C-3D921789D533}">
      <dsp:nvSpPr>
        <dsp:cNvPr id="0" name=""/>
        <dsp:cNvSpPr/>
      </dsp:nvSpPr>
      <dsp:spPr>
        <a:xfrm>
          <a:off x="2897632" y="2294805"/>
          <a:ext cx="382016" cy="38201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E6156-CAD2-437A-8120-50DE8A77D9B3}">
      <dsp:nvSpPr>
        <dsp:cNvPr id="0" name=""/>
        <dsp:cNvSpPr/>
      </dsp:nvSpPr>
      <dsp:spPr>
        <a:xfrm>
          <a:off x="3088640" y="2485813"/>
          <a:ext cx="1950720" cy="27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600200">
            <a:lnSpc>
              <a:spcPct val="90000"/>
            </a:lnSpc>
            <a:spcBef>
              <a:spcPct val="0"/>
            </a:spcBef>
            <a:spcAft>
              <a:spcPct val="35000"/>
            </a:spcAft>
            <a:buNone/>
          </a:pPr>
          <a:r>
            <a:rPr lang="zh-CN" altLang="zh-CN" sz="3600" kern="1200" dirty="0"/>
            <a:t>提高软件产品质量</a:t>
          </a:r>
          <a:endParaRPr lang="zh-CN" altLang="en-US" sz="3600" kern="1200" dirty="0"/>
        </a:p>
      </dsp:txBody>
      <dsp:txXfrm>
        <a:off x="3088640" y="2485813"/>
        <a:ext cx="1950720" cy="2763519"/>
      </dsp:txXfrm>
    </dsp:sp>
    <dsp:sp modelId="{207F787E-3484-405B-B239-BE694E254283}">
      <dsp:nvSpPr>
        <dsp:cNvPr id="0" name=""/>
        <dsp:cNvSpPr/>
      </dsp:nvSpPr>
      <dsp:spPr>
        <a:xfrm>
          <a:off x="5140960" y="1454573"/>
          <a:ext cx="528320" cy="52832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81C05D-41FD-4CDC-9439-630BAB338FE8}">
      <dsp:nvSpPr>
        <dsp:cNvPr id="0" name=""/>
        <dsp:cNvSpPr/>
      </dsp:nvSpPr>
      <dsp:spPr>
        <a:xfrm>
          <a:off x="5405120" y="1718733"/>
          <a:ext cx="1950720" cy="35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600200">
            <a:lnSpc>
              <a:spcPct val="90000"/>
            </a:lnSpc>
            <a:spcBef>
              <a:spcPct val="0"/>
            </a:spcBef>
            <a:spcAft>
              <a:spcPct val="35000"/>
            </a:spcAft>
            <a:buNone/>
          </a:pPr>
          <a:r>
            <a:rPr lang="zh-CN" altLang="en-US" sz="3600" kern="1200" dirty="0">
              <a:latin typeface="腾讯体 W7" panose="020C08030202040F0204" pitchFamily="34" charset="-122"/>
              <a:ea typeface="腾讯体 W7" panose="020C08030202040F0204" pitchFamily="34" charset="-122"/>
            </a:rPr>
            <a:t>降低维护成本</a:t>
          </a:r>
          <a:endParaRPr lang="zh-CN" altLang="en-US" sz="3600" kern="1200" dirty="0"/>
        </a:p>
      </dsp:txBody>
      <dsp:txXfrm>
        <a:off x="5405120" y="1718733"/>
        <a:ext cx="1950720" cy="353060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extLst>
      <p:ext uri="{BB962C8B-B14F-4D97-AF65-F5344CB8AC3E}">
        <p14:creationId xmlns:p14="http://schemas.microsoft.com/office/powerpoint/2010/main" val="238227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a:t>
            </a:fld>
            <a:endParaRPr lang="zh-CN" altLang="en-US"/>
          </a:p>
        </p:txBody>
      </p:sp>
    </p:spTree>
    <p:extLst>
      <p:ext uri="{BB962C8B-B14F-4D97-AF65-F5344CB8AC3E}">
        <p14:creationId xmlns:p14="http://schemas.microsoft.com/office/powerpoint/2010/main" val="4005663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30</a:t>
            </a:fld>
            <a:endParaRPr lang="zh-CN" altLang="en-US"/>
          </a:p>
        </p:txBody>
      </p:sp>
    </p:spTree>
    <p:extLst>
      <p:ext uri="{BB962C8B-B14F-4D97-AF65-F5344CB8AC3E}">
        <p14:creationId xmlns:p14="http://schemas.microsoft.com/office/powerpoint/2010/main" val="2672426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p:txBody>
      </p:sp>
      <p:sp>
        <p:nvSpPr>
          <p:cNvPr id="4" name="灯片编号占位符 3"/>
          <p:cNvSpPr>
            <a:spLocks noGrp="1"/>
          </p:cNvSpPr>
          <p:nvPr>
            <p:ph type="sldNum" sz="quarter" idx="5"/>
          </p:nvPr>
        </p:nvSpPr>
        <p:spPr/>
        <p:txBody>
          <a:bodyPr/>
          <a:lstStyle/>
          <a:p>
            <a:fld id="{9D019B69-2DA9-486F-8AAF-9CCF579A5C8E}" type="slidenum">
              <a:rPr lang="zh-CN" altLang="en-US" smtClean="0"/>
              <a:t>32</a:t>
            </a:fld>
            <a:endParaRPr lang="zh-CN" altLang="en-US"/>
          </a:p>
        </p:txBody>
      </p:sp>
    </p:spTree>
    <p:extLst>
      <p:ext uri="{BB962C8B-B14F-4D97-AF65-F5344CB8AC3E}">
        <p14:creationId xmlns:p14="http://schemas.microsoft.com/office/powerpoint/2010/main" val="1303818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9D019B69-2DA9-486F-8AAF-9CCF579A5C8E}" type="slidenum">
              <a:rPr lang="zh-CN" altLang="en-US" smtClean="0"/>
              <a:t>33</a:t>
            </a:fld>
            <a:endParaRPr lang="zh-CN" altLang="en-US"/>
          </a:p>
        </p:txBody>
      </p:sp>
    </p:spTree>
    <p:extLst>
      <p:ext uri="{BB962C8B-B14F-4D97-AF65-F5344CB8AC3E}">
        <p14:creationId xmlns:p14="http://schemas.microsoft.com/office/powerpoint/2010/main" val="3784667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zh-CN" dirty="0"/>
          </a:p>
        </p:txBody>
      </p:sp>
      <p:sp>
        <p:nvSpPr>
          <p:cNvPr id="4" name="灯片编号占位符 3"/>
          <p:cNvSpPr>
            <a:spLocks noGrp="1"/>
          </p:cNvSpPr>
          <p:nvPr>
            <p:ph type="sldNum" sz="quarter" idx="5"/>
          </p:nvPr>
        </p:nvSpPr>
        <p:spPr/>
        <p:txBody>
          <a:bodyPr/>
          <a:lstStyle/>
          <a:p>
            <a:fld id="{9D019B69-2DA9-486F-8AAF-9CCF579A5C8E}" type="slidenum">
              <a:rPr lang="zh-CN" altLang="en-US" smtClean="0"/>
              <a:t>34</a:t>
            </a:fld>
            <a:endParaRPr lang="zh-CN" altLang="en-US"/>
          </a:p>
        </p:txBody>
      </p:sp>
    </p:spTree>
    <p:extLst>
      <p:ext uri="{BB962C8B-B14F-4D97-AF65-F5344CB8AC3E}">
        <p14:creationId xmlns:p14="http://schemas.microsoft.com/office/powerpoint/2010/main" val="2399330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人月神话的作者</a:t>
            </a:r>
          </a:p>
        </p:txBody>
      </p:sp>
      <p:sp>
        <p:nvSpPr>
          <p:cNvPr id="4" name="灯片编号占位符 3"/>
          <p:cNvSpPr>
            <a:spLocks noGrp="1"/>
          </p:cNvSpPr>
          <p:nvPr>
            <p:ph type="sldNum" sz="quarter" idx="5"/>
          </p:nvPr>
        </p:nvSpPr>
        <p:spPr/>
        <p:txBody>
          <a:bodyPr/>
          <a:lstStyle/>
          <a:p>
            <a:fld id="{9D019B69-2DA9-486F-8AAF-9CCF579A5C8E}" type="slidenum">
              <a:rPr lang="zh-CN" altLang="en-US" smtClean="0"/>
              <a:t>35</a:t>
            </a:fld>
            <a:endParaRPr lang="zh-CN" altLang="en-US"/>
          </a:p>
        </p:txBody>
      </p:sp>
    </p:spTree>
    <p:extLst>
      <p:ext uri="{BB962C8B-B14F-4D97-AF65-F5344CB8AC3E}">
        <p14:creationId xmlns:p14="http://schemas.microsoft.com/office/powerpoint/2010/main" val="125117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没有银弹</a:t>
            </a:r>
          </a:p>
        </p:txBody>
      </p:sp>
      <p:sp>
        <p:nvSpPr>
          <p:cNvPr id="4" name="灯片编号占位符 3"/>
          <p:cNvSpPr>
            <a:spLocks noGrp="1"/>
          </p:cNvSpPr>
          <p:nvPr>
            <p:ph type="sldNum" sz="quarter" idx="5"/>
          </p:nvPr>
        </p:nvSpPr>
        <p:spPr/>
        <p:txBody>
          <a:bodyPr/>
          <a:lstStyle/>
          <a:p>
            <a:fld id="{9D019B69-2DA9-486F-8AAF-9CCF579A5C8E}" type="slidenum">
              <a:rPr lang="zh-CN" altLang="en-US" smtClean="0"/>
              <a:t>36</a:t>
            </a:fld>
            <a:endParaRPr lang="zh-CN" altLang="en-US"/>
          </a:p>
        </p:txBody>
      </p:sp>
    </p:spTree>
    <p:extLst>
      <p:ext uri="{BB962C8B-B14F-4D97-AF65-F5344CB8AC3E}">
        <p14:creationId xmlns:p14="http://schemas.microsoft.com/office/powerpoint/2010/main" val="2490419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D019B69-2DA9-486F-8AAF-9CCF579A5C8E}" type="slidenum">
              <a:rPr lang="zh-CN" altLang="en-US" smtClean="0"/>
              <a:t>37</a:t>
            </a:fld>
            <a:endParaRPr lang="zh-CN" altLang="en-US"/>
          </a:p>
        </p:txBody>
      </p:sp>
    </p:spTree>
    <p:extLst>
      <p:ext uri="{BB962C8B-B14F-4D97-AF65-F5344CB8AC3E}">
        <p14:creationId xmlns:p14="http://schemas.microsoft.com/office/powerpoint/2010/main" val="351532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伴随着计算机硬件成本的降低，计算机软件如雨后春笋般快速出现。</a:t>
            </a:r>
            <a:r>
              <a:rPr lang="en-US" altLang="zh-CN" dirty="0"/>
              <a:t>20</a:t>
            </a:r>
            <a:r>
              <a:rPr lang="zh-CN" altLang="zh-CN" dirty="0"/>
              <a:t>世纪</a:t>
            </a:r>
            <a:r>
              <a:rPr lang="en-US" altLang="zh-CN" dirty="0"/>
              <a:t>60~70</a:t>
            </a:r>
            <a:r>
              <a:rPr lang="zh-CN" altLang="zh-CN" dirty="0"/>
              <a:t>年代，人们以</a:t>
            </a:r>
            <a:r>
              <a:rPr lang="en-US" altLang="zh-CN" dirty="0"/>
              <a:t>“</a:t>
            </a:r>
            <a:r>
              <a:rPr lang="zh-CN" altLang="zh-CN" dirty="0"/>
              <a:t>软件作坊</a:t>
            </a:r>
            <a:r>
              <a:rPr lang="en-US" altLang="zh-CN" dirty="0"/>
              <a:t>”</a:t>
            </a:r>
            <a:r>
              <a:rPr lang="zh-CN" altLang="zh-CN" dirty="0"/>
              <a:t>的形式开发软件，也是</a:t>
            </a:r>
            <a:r>
              <a:rPr lang="en-US" altLang="zh-CN" dirty="0"/>
              <a:t>“</a:t>
            </a:r>
            <a:r>
              <a:rPr lang="zh-CN" altLang="zh-CN" dirty="0"/>
              <a:t>牛仔编程</a:t>
            </a:r>
            <a:r>
              <a:rPr lang="en-US" altLang="zh-CN" dirty="0"/>
              <a:t>”</a:t>
            </a:r>
            <a:r>
              <a:rPr lang="zh-CN" altLang="zh-CN" dirty="0"/>
              <a:t>模式兴起的阶段，大部分人短短学习几个月就开始编程。</a:t>
            </a:r>
            <a:endParaRPr lang="zh-CN" altLang="en-US"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39</a:t>
            </a:fld>
            <a:endParaRPr lang="zh-CN" altLang="en-US"/>
          </a:p>
        </p:txBody>
      </p:sp>
    </p:spTree>
    <p:extLst>
      <p:ext uri="{BB962C8B-B14F-4D97-AF65-F5344CB8AC3E}">
        <p14:creationId xmlns:p14="http://schemas.microsoft.com/office/powerpoint/2010/main" val="3295180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同时，随着软件规模的不断扩大、功能的增强和复杂性增加，以及软件数量的增多，在一定时间内依靠少数人开发和维护一个软件产品变得越来越困难。在软件开发过程中，经常出现不能按时完成任务、产品质量得不到保障、工作效率低下和软件开发经费严重超支等现象。</a:t>
            </a:r>
          </a:p>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40</a:t>
            </a:fld>
            <a:endParaRPr lang="zh-CN" altLang="en-US"/>
          </a:p>
        </p:txBody>
      </p:sp>
    </p:spTree>
    <p:extLst>
      <p:ext uri="{BB962C8B-B14F-4D97-AF65-F5344CB8AC3E}">
        <p14:creationId xmlns:p14="http://schemas.microsoft.com/office/powerpoint/2010/main" val="199597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41</a:t>
            </a:fld>
            <a:endParaRPr lang="zh-CN" altLang="en-US"/>
          </a:p>
        </p:txBody>
      </p:sp>
    </p:spTree>
    <p:extLst>
      <p:ext uri="{BB962C8B-B14F-4D97-AF65-F5344CB8AC3E}">
        <p14:creationId xmlns:p14="http://schemas.microsoft.com/office/powerpoint/2010/main" val="102375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5</a:t>
            </a:fld>
            <a:endParaRPr lang="zh-CN" altLang="en-US"/>
          </a:p>
        </p:txBody>
      </p:sp>
    </p:spTree>
    <p:extLst>
      <p:ext uri="{BB962C8B-B14F-4D97-AF65-F5344CB8AC3E}">
        <p14:creationId xmlns:p14="http://schemas.microsoft.com/office/powerpoint/2010/main" val="2300830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42</a:t>
            </a:fld>
            <a:endParaRPr lang="zh-CN" altLang="en-US"/>
          </a:p>
        </p:txBody>
      </p:sp>
    </p:spTree>
    <p:extLst>
      <p:ext uri="{BB962C8B-B14F-4D97-AF65-F5344CB8AC3E}">
        <p14:creationId xmlns:p14="http://schemas.microsoft.com/office/powerpoint/2010/main" val="182932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44</a:t>
            </a:fld>
            <a:endParaRPr lang="zh-CN" altLang="en-US"/>
          </a:p>
        </p:txBody>
      </p:sp>
    </p:spTree>
    <p:extLst>
      <p:ext uri="{BB962C8B-B14F-4D97-AF65-F5344CB8AC3E}">
        <p14:creationId xmlns:p14="http://schemas.microsoft.com/office/powerpoint/2010/main" val="3295180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45</a:t>
            </a:fld>
            <a:endParaRPr lang="zh-CN" altLang="en-US"/>
          </a:p>
        </p:txBody>
      </p:sp>
    </p:spTree>
    <p:extLst>
      <p:ext uri="{BB962C8B-B14F-4D97-AF65-F5344CB8AC3E}">
        <p14:creationId xmlns:p14="http://schemas.microsoft.com/office/powerpoint/2010/main" val="2743304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46</a:t>
            </a:fld>
            <a:endParaRPr lang="zh-CN" altLang="en-US"/>
          </a:p>
        </p:txBody>
      </p:sp>
    </p:spTree>
    <p:extLst>
      <p:ext uri="{BB962C8B-B14F-4D97-AF65-F5344CB8AC3E}">
        <p14:creationId xmlns:p14="http://schemas.microsoft.com/office/powerpoint/2010/main" val="1081984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47</a:t>
            </a:fld>
            <a:endParaRPr lang="zh-CN" altLang="en-US"/>
          </a:p>
        </p:txBody>
      </p:sp>
    </p:spTree>
    <p:extLst>
      <p:ext uri="{BB962C8B-B14F-4D97-AF65-F5344CB8AC3E}">
        <p14:creationId xmlns:p14="http://schemas.microsoft.com/office/powerpoint/2010/main" val="1013935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48</a:t>
            </a:fld>
            <a:endParaRPr lang="zh-CN" altLang="en-US"/>
          </a:p>
        </p:txBody>
      </p:sp>
    </p:spTree>
    <p:extLst>
      <p:ext uri="{BB962C8B-B14F-4D97-AF65-F5344CB8AC3E}">
        <p14:creationId xmlns:p14="http://schemas.microsoft.com/office/powerpoint/2010/main" val="357001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49</a:t>
            </a:fld>
            <a:endParaRPr lang="zh-CN" altLang="en-US"/>
          </a:p>
        </p:txBody>
      </p:sp>
    </p:spTree>
    <p:extLst>
      <p:ext uri="{BB962C8B-B14F-4D97-AF65-F5344CB8AC3E}">
        <p14:creationId xmlns:p14="http://schemas.microsoft.com/office/powerpoint/2010/main" val="1023234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50</a:t>
            </a:fld>
            <a:endParaRPr lang="zh-CN" altLang="en-US"/>
          </a:p>
        </p:txBody>
      </p:sp>
    </p:spTree>
    <p:extLst>
      <p:ext uri="{BB962C8B-B14F-4D97-AF65-F5344CB8AC3E}">
        <p14:creationId xmlns:p14="http://schemas.microsoft.com/office/powerpoint/2010/main" val="2756409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51</a:t>
            </a:fld>
            <a:endParaRPr lang="zh-CN" altLang="en-US"/>
          </a:p>
        </p:txBody>
      </p:sp>
    </p:spTree>
    <p:extLst>
      <p:ext uri="{BB962C8B-B14F-4D97-AF65-F5344CB8AC3E}">
        <p14:creationId xmlns:p14="http://schemas.microsoft.com/office/powerpoint/2010/main" val="187772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52</a:t>
            </a:fld>
            <a:endParaRPr lang="zh-CN" altLang="en-US"/>
          </a:p>
        </p:txBody>
      </p:sp>
    </p:spTree>
    <p:extLst>
      <p:ext uri="{BB962C8B-B14F-4D97-AF65-F5344CB8AC3E}">
        <p14:creationId xmlns:p14="http://schemas.microsoft.com/office/powerpoint/2010/main" val="166436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9</a:t>
            </a:fld>
            <a:endParaRPr lang="zh-CN" altLang="en-US"/>
          </a:p>
        </p:txBody>
      </p:sp>
    </p:spTree>
    <p:extLst>
      <p:ext uri="{BB962C8B-B14F-4D97-AF65-F5344CB8AC3E}">
        <p14:creationId xmlns:p14="http://schemas.microsoft.com/office/powerpoint/2010/main" val="4008504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53</a:t>
            </a:fld>
            <a:endParaRPr lang="zh-CN" altLang="en-US"/>
          </a:p>
        </p:txBody>
      </p:sp>
    </p:spTree>
    <p:extLst>
      <p:ext uri="{BB962C8B-B14F-4D97-AF65-F5344CB8AC3E}">
        <p14:creationId xmlns:p14="http://schemas.microsoft.com/office/powerpoint/2010/main" val="4139970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54</a:t>
            </a:fld>
            <a:endParaRPr lang="zh-CN" altLang="en-US"/>
          </a:p>
        </p:txBody>
      </p:sp>
    </p:spTree>
    <p:extLst>
      <p:ext uri="{BB962C8B-B14F-4D97-AF65-F5344CB8AC3E}">
        <p14:creationId xmlns:p14="http://schemas.microsoft.com/office/powerpoint/2010/main" val="2174743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二十世纪四十年代当计算机刚刚问世的时候，程序员必须通过手动改变线路连接来控制计算机的工作过程。程序设计语言使程序员可以离开机器层次，在更抽象的层次上表达设计意图。</a:t>
            </a:r>
            <a:endParaRPr lang="en-US" altLang="zh-CN" dirty="0"/>
          </a:p>
          <a:p>
            <a:endParaRPr lang="en-US" altLang="zh-CN" dirty="0"/>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56</a:t>
            </a:fld>
            <a:endParaRPr lang="zh-CN" altLang="en-US"/>
          </a:p>
        </p:txBody>
      </p:sp>
    </p:spTree>
    <p:extLst>
      <p:ext uri="{BB962C8B-B14F-4D97-AF65-F5344CB8AC3E}">
        <p14:creationId xmlns:p14="http://schemas.microsoft.com/office/powerpoint/2010/main" val="3295180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57</a:t>
            </a:fld>
            <a:endParaRPr lang="zh-CN" altLang="en-US"/>
          </a:p>
        </p:txBody>
      </p:sp>
    </p:spTree>
    <p:extLst>
      <p:ext uri="{BB962C8B-B14F-4D97-AF65-F5344CB8AC3E}">
        <p14:creationId xmlns:p14="http://schemas.microsoft.com/office/powerpoint/2010/main" val="1953246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家里的门电路控制开关</a:t>
            </a:r>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58</a:t>
            </a:fld>
            <a:endParaRPr lang="zh-CN" altLang="en-US"/>
          </a:p>
        </p:txBody>
      </p:sp>
    </p:spTree>
    <p:extLst>
      <p:ext uri="{BB962C8B-B14F-4D97-AF65-F5344CB8AC3E}">
        <p14:creationId xmlns:p14="http://schemas.microsoft.com/office/powerpoint/2010/main" val="195172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9DFB181-78E7-4690-9487-431578AF2246}" type="slidenum">
              <a:rPr lang="zh-CN" altLang="en-US" smtClean="0"/>
              <a:t>59</a:t>
            </a:fld>
            <a:endParaRPr lang="zh-CN" altLang="en-US"/>
          </a:p>
        </p:txBody>
      </p:sp>
    </p:spTree>
    <p:extLst>
      <p:ext uri="{BB962C8B-B14F-4D97-AF65-F5344CB8AC3E}">
        <p14:creationId xmlns:p14="http://schemas.microsoft.com/office/powerpoint/2010/main" val="1456561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60</a:t>
            </a:fld>
            <a:endParaRPr lang="zh-CN" altLang="en-US"/>
          </a:p>
        </p:txBody>
      </p:sp>
    </p:spTree>
    <p:extLst>
      <p:ext uri="{BB962C8B-B14F-4D97-AF65-F5344CB8AC3E}">
        <p14:creationId xmlns:p14="http://schemas.microsoft.com/office/powerpoint/2010/main" val="1159848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61</a:t>
            </a:fld>
            <a:endParaRPr lang="zh-CN" altLang="en-US"/>
          </a:p>
        </p:txBody>
      </p:sp>
    </p:spTree>
    <p:extLst>
      <p:ext uri="{BB962C8B-B14F-4D97-AF65-F5344CB8AC3E}">
        <p14:creationId xmlns:p14="http://schemas.microsoft.com/office/powerpoint/2010/main" val="1271931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62</a:t>
            </a:fld>
            <a:endParaRPr lang="zh-CN" altLang="en-US"/>
          </a:p>
        </p:txBody>
      </p:sp>
    </p:spTree>
    <p:extLst>
      <p:ext uri="{BB962C8B-B14F-4D97-AF65-F5344CB8AC3E}">
        <p14:creationId xmlns:p14="http://schemas.microsoft.com/office/powerpoint/2010/main" val="1807695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当然，高级语言除了让人类容易理解以外，还具有良好的模块化机制。程序设计人员可以通过将软件进行分解，降低复杂软件的开发难度。</a:t>
            </a:r>
          </a:p>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63</a:t>
            </a:fld>
            <a:endParaRPr lang="zh-CN" altLang="en-US"/>
          </a:p>
        </p:txBody>
      </p:sp>
    </p:spTree>
    <p:extLst>
      <p:ext uri="{BB962C8B-B14F-4D97-AF65-F5344CB8AC3E}">
        <p14:creationId xmlns:p14="http://schemas.microsoft.com/office/powerpoint/2010/main" val="423542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10</a:t>
            </a:fld>
            <a:endParaRPr lang="zh-CN" altLang="en-US"/>
          </a:p>
        </p:txBody>
      </p:sp>
    </p:spTree>
    <p:extLst>
      <p:ext uri="{BB962C8B-B14F-4D97-AF65-F5344CB8AC3E}">
        <p14:creationId xmlns:p14="http://schemas.microsoft.com/office/powerpoint/2010/main" val="988722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64</a:t>
            </a:fld>
            <a:endParaRPr lang="zh-CN" altLang="en-US"/>
          </a:p>
        </p:txBody>
      </p:sp>
    </p:spTree>
    <p:extLst>
      <p:ext uri="{BB962C8B-B14F-4D97-AF65-F5344CB8AC3E}">
        <p14:creationId xmlns:p14="http://schemas.microsoft.com/office/powerpoint/2010/main" val="1022420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65</a:t>
            </a:fld>
            <a:endParaRPr lang="zh-CN" altLang="en-US"/>
          </a:p>
        </p:txBody>
      </p:sp>
    </p:spTree>
    <p:extLst>
      <p:ext uri="{BB962C8B-B14F-4D97-AF65-F5344CB8AC3E}">
        <p14:creationId xmlns:p14="http://schemas.microsoft.com/office/powerpoint/2010/main" val="2262246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66</a:t>
            </a:fld>
            <a:endParaRPr lang="zh-CN" altLang="en-US"/>
          </a:p>
        </p:txBody>
      </p:sp>
    </p:spTree>
    <p:extLst>
      <p:ext uri="{BB962C8B-B14F-4D97-AF65-F5344CB8AC3E}">
        <p14:creationId xmlns:p14="http://schemas.microsoft.com/office/powerpoint/2010/main" val="12108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67</a:t>
            </a:fld>
            <a:endParaRPr lang="zh-CN" altLang="en-US"/>
          </a:p>
        </p:txBody>
      </p:sp>
    </p:spTree>
    <p:extLst>
      <p:ext uri="{BB962C8B-B14F-4D97-AF65-F5344CB8AC3E}">
        <p14:creationId xmlns:p14="http://schemas.microsoft.com/office/powerpoint/2010/main" val="3829267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68</a:t>
            </a:fld>
            <a:endParaRPr lang="zh-CN" altLang="en-US"/>
          </a:p>
        </p:txBody>
      </p:sp>
    </p:spTree>
    <p:extLst>
      <p:ext uri="{BB962C8B-B14F-4D97-AF65-F5344CB8AC3E}">
        <p14:creationId xmlns:p14="http://schemas.microsoft.com/office/powerpoint/2010/main" val="1548707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69</a:t>
            </a:fld>
            <a:endParaRPr lang="zh-CN" altLang="en-US"/>
          </a:p>
        </p:txBody>
      </p:sp>
    </p:spTree>
    <p:extLst>
      <p:ext uri="{BB962C8B-B14F-4D97-AF65-F5344CB8AC3E}">
        <p14:creationId xmlns:p14="http://schemas.microsoft.com/office/powerpoint/2010/main" val="3734773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70</a:t>
            </a:fld>
            <a:endParaRPr lang="zh-CN" altLang="en-US"/>
          </a:p>
        </p:txBody>
      </p:sp>
    </p:spTree>
    <p:extLst>
      <p:ext uri="{BB962C8B-B14F-4D97-AF65-F5344CB8AC3E}">
        <p14:creationId xmlns:p14="http://schemas.microsoft.com/office/powerpoint/2010/main" val="187114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71</a:t>
            </a:fld>
            <a:endParaRPr lang="zh-CN" altLang="en-US"/>
          </a:p>
        </p:txBody>
      </p:sp>
    </p:spTree>
    <p:extLst>
      <p:ext uri="{BB962C8B-B14F-4D97-AF65-F5344CB8AC3E}">
        <p14:creationId xmlns:p14="http://schemas.microsoft.com/office/powerpoint/2010/main" val="3956816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72</a:t>
            </a:fld>
            <a:endParaRPr lang="zh-CN" altLang="en-US"/>
          </a:p>
        </p:txBody>
      </p:sp>
    </p:spTree>
    <p:extLst>
      <p:ext uri="{BB962C8B-B14F-4D97-AF65-F5344CB8AC3E}">
        <p14:creationId xmlns:p14="http://schemas.microsoft.com/office/powerpoint/2010/main" val="1245485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73</a:t>
            </a:fld>
            <a:endParaRPr lang="zh-CN" altLang="en-US"/>
          </a:p>
        </p:txBody>
      </p:sp>
    </p:spTree>
    <p:extLst>
      <p:ext uri="{BB962C8B-B14F-4D97-AF65-F5344CB8AC3E}">
        <p14:creationId xmlns:p14="http://schemas.microsoft.com/office/powerpoint/2010/main" val="362896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12</a:t>
            </a:fld>
            <a:endParaRPr lang="zh-CN" altLang="en-US"/>
          </a:p>
        </p:txBody>
      </p:sp>
    </p:spTree>
    <p:extLst>
      <p:ext uri="{BB962C8B-B14F-4D97-AF65-F5344CB8AC3E}">
        <p14:creationId xmlns:p14="http://schemas.microsoft.com/office/powerpoint/2010/main" val="1588414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74</a:t>
            </a:fld>
            <a:endParaRPr lang="zh-CN" altLang="en-US"/>
          </a:p>
        </p:txBody>
      </p:sp>
    </p:spTree>
    <p:extLst>
      <p:ext uri="{BB962C8B-B14F-4D97-AF65-F5344CB8AC3E}">
        <p14:creationId xmlns:p14="http://schemas.microsoft.com/office/powerpoint/2010/main" val="689435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76</a:t>
            </a:fld>
            <a:endParaRPr lang="zh-CN" altLang="en-US"/>
          </a:p>
        </p:txBody>
      </p:sp>
    </p:spTree>
    <p:extLst>
      <p:ext uri="{BB962C8B-B14F-4D97-AF65-F5344CB8AC3E}">
        <p14:creationId xmlns:p14="http://schemas.microsoft.com/office/powerpoint/2010/main" val="1700181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77</a:t>
            </a:fld>
            <a:endParaRPr lang="zh-CN" altLang="en-US"/>
          </a:p>
        </p:txBody>
      </p:sp>
    </p:spTree>
    <p:extLst>
      <p:ext uri="{BB962C8B-B14F-4D97-AF65-F5344CB8AC3E}">
        <p14:creationId xmlns:p14="http://schemas.microsoft.com/office/powerpoint/2010/main" val="30687594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78</a:t>
            </a:fld>
            <a:endParaRPr lang="zh-CN" altLang="en-US"/>
          </a:p>
        </p:txBody>
      </p:sp>
    </p:spTree>
    <p:extLst>
      <p:ext uri="{BB962C8B-B14F-4D97-AF65-F5344CB8AC3E}">
        <p14:creationId xmlns:p14="http://schemas.microsoft.com/office/powerpoint/2010/main" val="2457535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79</a:t>
            </a:fld>
            <a:endParaRPr lang="zh-CN" altLang="en-US"/>
          </a:p>
        </p:txBody>
      </p:sp>
    </p:spTree>
    <p:extLst>
      <p:ext uri="{BB962C8B-B14F-4D97-AF65-F5344CB8AC3E}">
        <p14:creationId xmlns:p14="http://schemas.microsoft.com/office/powerpoint/2010/main" val="2605959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80</a:t>
            </a:fld>
            <a:endParaRPr lang="zh-CN" altLang="en-US"/>
          </a:p>
        </p:txBody>
      </p:sp>
    </p:spTree>
    <p:extLst>
      <p:ext uri="{BB962C8B-B14F-4D97-AF65-F5344CB8AC3E}">
        <p14:creationId xmlns:p14="http://schemas.microsoft.com/office/powerpoint/2010/main" val="2927416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2018</a:t>
            </a:r>
            <a:r>
              <a:rPr lang="zh-CN" altLang="en-US" dirty="0"/>
              <a:t>年，教育部高等学校软件工程专业教学指导委员会结合中国软件工程学科与软件工程教育发展的经验，在</a:t>
            </a:r>
            <a:r>
              <a:rPr lang="en-US" altLang="zh-CN" dirty="0"/>
              <a:t>SWEBOK 3.0</a:t>
            </a:r>
            <a:r>
              <a:rPr lang="zh-CN" altLang="en-US" dirty="0"/>
              <a:t>和</a:t>
            </a:r>
            <a:r>
              <a:rPr lang="en-US" altLang="zh-CN" dirty="0"/>
              <a:t>SEEK</a:t>
            </a:r>
            <a:r>
              <a:rPr lang="zh-CN" altLang="en-US" dirty="0"/>
              <a:t>的基础上提出了具有中国特色的中国版软件工程知识体系</a:t>
            </a:r>
            <a:r>
              <a:rPr lang="en-US" altLang="zh-CN" dirty="0"/>
              <a:t>C-SWEBOK</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C-SWEBOK</a:t>
            </a:r>
            <a:r>
              <a:rPr lang="zh-CN" altLang="en-US" dirty="0"/>
              <a:t>结合我国现状，在</a:t>
            </a:r>
            <a:r>
              <a:rPr lang="en-US" altLang="zh-CN" dirty="0"/>
              <a:t>SWEBOK 3.0</a:t>
            </a:r>
            <a:r>
              <a:rPr lang="zh-CN" altLang="en-US" dirty="0"/>
              <a:t>基础上新增“软件服务工程”和“软件工程典型应用”两个知识领域。</a:t>
            </a:r>
            <a:r>
              <a:rPr lang="en-US" altLang="zh-CN" dirty="0"/>
              <a:t>C-SWEBOK</a:t>
            </a:r>
            <a:r>
              <a:rPr lang="zh-CN" altLang="en-US" dirty="0"/>
              <a:t>通过扩充软件工程职业实践知识领域，以满足我国软件人才培养的需要。</a:t>
            </a:r>
          </a:p>
          <a:p>
            <a:endParaRPr lang="zh-CN"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81</a:t>
            </a:fld>
            <a:endParaRPr lang="zh-CN" altLang="en-US"/>
          </a:p>
        </p:txBody>
      </p:sp>
    </p:spTree>
    <p:extLst>
      <p:ext uri="{BB962C8B-B14F-4D97-AF65-F5344CB8AC3E}">
        <p14:creationId xmlns:p14="http://schemas.microsoft.com/office/powerpoint/2010/main" val="34209404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根据</a:t>
            </a:r>
            <a:r>
              <a:rPr lang="en-US" altLang="zh-CN" dirty="0"/>
              <a:t>C-SWEBOK</a:t>
            </a:r>
            <a:r>
              <a:rPr lang="zh-CN" altLang="zh-CN" dirty="0"/>
              <a:t>，可以将软件工程知识体系划分为软件需求、软件设计、软件构造、软件测试、软件维护、软件配置管理、软件工程管理、软件工程模型与方法、软件工程过程、软件质量、软件工程经济学、软件服务工程、软件工程典型应用、软件工程职业实践、计算基础、工程基础、数学基础共</a:t>
            </a:r>
            <a:r>
              <a:rPr lang="en-US" altLang="zh-CN" dirty="0"/>
              <a:t>17</a:t>
            </a:r>
            <a:r>
              <a:rPr lang="zh-CN" altLang="zh-CN" dirty="0"/>
              <a:t>个知识领域，</a:t>
            </a:r>
            <a:r>
              <a:rPr lang="en-US" altLang="zh-CN" dirty="0"/>
              <a:t>122</a:t>
            </a:r>
            <a:r>
              <a:rPr lang="zh-CN" altLang="zh-CN" dirty="0"/>
              <a:t>个知识单元。</a:t>
            </a:r>
            <a:endParaRPr lang="zh-CN" altLang="en-US" dirty="0"/>
          </a:p>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82</a:t>
            </a:fld>
            <a:endParaRPr lang="zh-CN" altLang="en-US"/>
          </a:p>
        </p:txBody>
      </p:sp>
    </p:spTree>
    <p:extLst>
      <p:ext uri="{BB962C8B-B14F-4D97-AF65-F5344CB8AC3E}">
        <p14:creationId xmlns:p14="http://schemas.microsoft.com/office/powerpoint/2010/main" val="25584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随着计算机</a:t>
            </a:r>
            <a:r>
              <a:rPr lang="zh-CN" altLang="en-US" dirty="0"/>
              <a:t>技术的快速发展，计算机和软件</a:t>
            </a:r>
            <a:r>
              <a:rPr lang="zh-CN" altLang="zh-CN" dirty="0"/>
              <a:t>的使用越来越广泛</a:t>
            </a:r>
            <a:r>
              <a:rPr lang="zh-CN" altLang="en-US" dirty="0"/>
              <a:t>。伴随着</a:t>
            </a:r>
            <a:r>
              <a:rPr lang="zh-CN" altLang="zh-CN" dirty="0"/>
              <a:t>软件系统复杂程度</a:t>
            </a:r>
            <a:r>
              <a:rPr lang="zh-CN" altLang="en-US" dirty="0"/>
              <a:t>的提高</a:t>
            </a:r>
            <a:r>
              <a:rPr lang="zh-CN" altLang="zh-CN" dirty="0"/>
              <a:t>，软件产品的开发、维护越来越复杂。</a:t>
            </a:r>
            <a:endParaRPr lang="en-US" altLang="zh-CN" dirty="0"/>
          </a:p>
          <a:p>
            <a:r>
              <a:rPr lang="zh-CN" altLang="zh-CN" dirty="0"/>
              <a:t>与此同时，计算机软件开发技术的快速发展允许人们利用计算机使用更多的方式来分析、解决遇到的各种问题。</a:t>
            </a:r>
            <a:endParaRPr lang="en-US" altLang="zh-CN" dirty="0"/>
          </a:p>
          <a:p>
            <a:endParaRPr lang="zh-CN" altLang="en-US" dirty="0"/>
          </a:p>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84</a:t>
            </a:fld>
            <a:endParaRPr lang="zh-CN" altLang="en-US"/>
          </a:p>
        </p:txBody>
      </p:sp>
    </p:spTree>
    <p:extLst>
      <p:ext uri="{BB962C8B-B14F-4D97-AF65-F5344CB8AC3E}">
        <p14:creationId xmlns:p14="http://schemas.microsoft.com/office/powerpoint/2010/main" val="1077067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C-SWEBOK</a:t>
            </a:r>
            <a:r>
              <a:rPr lang="zh-CN" altLang="en-US" dirty="0"/>
              <a:t>结合我国现状，在</a:t>
            </a:r>
            <a:r>
              <a:rPr lang="en-US" altLang="zh-CN" dirty="0"/>
              <a:t>SWEBOK 3.0</a:t>
            </a:r>
            <a:r>
              <a:rPr lang="zh-CN" altLang="en-US" dirty="0"/>
              <a:t>基础上进行扩展，从而满足我国软件人才培养的需要。</a:t>
            </a:r>
          </a:p>
          <a:p>
            <a:endParaRPr lang="zh-CN" altLang="zh-CN" dirty="0"/>
          </a:p>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85</a:t>
            </a:fld>
            <a:endParaRPr lang="zh-CN" altLang="en-US"/>
          </a:p>
        </p:txBody>
      </p:sp>
    </p:spTree>
    <p:extLst>
      <p:ext uri="{BB962C8B-B14F-4D97-AF65-F5344CB8AC3E}">
        <p14:creationId xmlns:p14="http://schemas.microsoft.com/office/powerpoint/2010/main" val="2942776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设备</a:t>
            </a:r>
            <a:r>
              <a:rPr kumimoji="1" lang="en-US" altLang="zh-CN" dirty="0"/>
              <a:t>+</a:t>
            </a:r>
            <a:r>
              <a:rPr kumimoji="1" lang="zh-CN" altLang="en-US" dirty="0"/>
              <a:t>口诀</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14</a:t>
            </a:fld>
            <a:endParaRPr lang="zh-CN" altLang="en-US"/>
          </a:p>
        </p:txBody>
      </p:sp>
    </p:spTree>
    <p:extLst>
      <p:ext uri="{BB962C8B-B14F-4D97-AF65-F5344CB8AC3E}">
        <p14:creationId xmlns:p14="http://schemas.microsoft.com/office/powerpoint/2010/main" val="364881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完成一个计算可能几秒钟，但重新连线可能要几小时甚至几天</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18</a:t>
            </a:fld>
            <a:endParaRPr lang="zh-CN" altLang="en-US"/>
          </a:p>
        </p:txBody>
      </p:sp>
    </p:spTree>
    <p:extLst>
      <p:ext uri="{BB962C8B-B14F-4D97-AF65-F5344CB8AC3E}">
        <p14:creationId xmlns:p14="http://schemas.microsoft.com/office/powerpoint/2010/main" val="1106686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20</a:t>
            </a:fld>
            <a:endParaRPr lang="zh-CN" altLang="en-US"/>
          </a:p>
        </p:txBody>
      </p:sp>
    </p:spTree>
    <p:extLst>
      <p:ext uri="{BB962C8B-B14F-4D97-AF65-F5344CB8AC3E}">
        <p14:creationId xmlns:p14="http://schemas.microsoft.com/office/powerpoint/2010/main" val="561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从冯诺伊曼体系结构开始，计算机慢慢演变成硬件</a:t>
            </a:r>
            <a:r>
              <a:rPr kumimoji="1" lang="en-US" altLang="zh-CN" dirty="0"/>
              <a:t>+</a:t>
            </a:r>
            <a:r>
              <a:rPr kumimoji="1" lang="zh-CN" altLang="en-US" dirty="0"/>
              <a:t>软件</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21</a:t>
            </a:fld>
            <a:endParaRPr lang="zh-CN" altLang="en-US"/>
          </a:p>
        </p:txBody>
      </p:sp>
    </p:spTree>
    <p:extLst>
      <p:ext uri="{BB962C8B-B14F-4D97-AF65-F5344CB8AC3E}">
        <p14:creationId xmlns:p14="http://schemas.microsoft.com/office/powerpoint/2010/main" val="142711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7E34C3B4-FAFD-428C-BFDE-6B258C931D5A}" type="datetime1">
              <a:rPr lang="zh-CN" altLang="en-US" smtClean="0"/>
              <a:t>2020/9/14</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22757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B89BB04-29DE-4029-ADF6-457035F23D0E}" type="datetime1">
              <a:rPr lang="zh-CN" altLang="en-US" smtClean="0"/>
              <a:t>2020/9/14</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364189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2020/9/14</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grpSp>
        <p:nvGrpSpPr>
          <p:cNvPr id="7" name="组合 21">
            <a:extLst>
              <a:ext uri="{FF2B5EF4-FFF2-40B4-BE49-F238E27FC236}">
                <a16:creationId xmlns:a16="http://schemas.microsoft.com/office/drawing/2014/main" id="{04D73534-B01D-470E-9999-EDD74B568796}"/>
              </a:ext>
            </a:extLst>
          </p:cNvPr>
          <p:cNvGrpSpPr/>
          <p:nvPr userDrawn="1"/>
        </p:nvGrpSpPr>
        <p:grpSpPr bwMode="auto">
          <a:xfrm>
            <a:off x="6726560" y="-210839"/>
            <a:ext cx="7768666" cy="7764182"/>
            <a:chOff x="1502936" y="-740618"/>
            <a:chExt cx="6188355" cy="6185476"/>
          </a:xfrm>
        </p:grpSpPr>
        <p:sp>
          <p:nvSpPr>
            <p:cNvPr id="8" name="Freeform 5">
              <a:extLst>
                <a:ext uri="{FF2B5EF4-FFF2-40B4-BE49-F238E27FC236}">
                  <a16:creationId xmlns:a16="http://schemas.microsoft.com/office/drawing/2014/main" id="{DF5B0DAE-6945-40E0-B72E-62DA1EDEB9CD}"/>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128565BF-4013-4F24-B0CC-E0FEDB4CCE47}"/>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927F6825-D14D-482C-9E19-0923D7D321BF}"/>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E51365E9-6861-4AF4-ADA1-C2D960925532}"/>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7F35B358-C82A-4926-A849-1BAE3B0F218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12664A36-7E62-4B7D-8AAF-36779B22B56C}"/>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94249F8C-48C2-45EC-8928-0C8D457BCEC8}"/>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104507D9-BF8B-47FA-B716-74A717E687C7}"/>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54578D9F-6750-4C2C-9858-78DABEA4AC08}"/>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0262067E-1295-408C-9A84-7F2A7ED21F9B}"/>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118D08AA-7470-41C2-915B-ECD9F83CC05A}"/>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3A3E1484-FAD7-44C7-A614-660256752E74}"/>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137EAB5D-F377-482E-8E90-E9DF3FDBC148}"/>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090D6D75-ECED-438E-AD4C-08CB2D3F0B35}"/>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F1B855DE-AB86-4675-AF61-A11588C2CF42}"/>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9BDBA5D6-931A-4ACB-8C2B-270CFA47B552}"/>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FB96FAC0-4194-4918-B747-D3DCDF102111}"/>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1BE51941-F86E-4912-81C1-1AADA52F3239}"/>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83C7B7A1-2AD1-4340-95B6-CCAFC28E883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151DD08C-053B-4B11-843B-91E885058A82}"/>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176AA9BB-08C3-4A42-A7D0-3806C7F77D0D}"/>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352696B-73A2-42E9-B1C2-C24069A0DA0F}"/>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11DAB285-98FC-4B38-B6F4-BE6C2116AF5F}"/>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41480F19-AC3F-4B54-8F9D-BCB49D219ACB}"/>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1A18FA9A-A012-4ECE-922C-B8B6CC355F97}"/>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0CDBA840-5CD4-45AF-A5D2-D7F5F1892427}"/>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AD7C6C5D-4022-4194-8C14-70FED6233EB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3BE0CFDF-2CB8-4C6B-8E09-E1A161C5365B}"/>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84E7A96E-8625-4158-839D-EE50ACABFDD2}"/>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91041F1A-1C78-48B5-A631-E3A7FF42AA34}"/>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21421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2020/9/14</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pPr/>
              <a:t>‹#›</a:t>
            </a:fld>
            <a:endParaRPr lang="zh-CN" altLang="en-US"/>
          </a:p>
        </p:txBody>
      </p:sp>
      <p:grpSp>
        <p:nvGrpSpPr>
          <p:cNvPr id="7" name="组合 21">
            <a:extLst>
              <a:ext uri="{FF2B5EF4-FFF2-40B4-BE49-F238E27FC236}">
                <a16:creationId xmlns:a16="http://schemas.microsoft.com/office/drawing/2014/main" id="{04D73534-B01D-470E-9999-EDD74B568796}"/>
              </a:ext>
            </a:extLst>
          </p:cNvPr>
          <p:cNvGrpSpPr/>
          <p:nvPr userDrawn="1"/>
        </p:nvGrpSpPr>
        <p:grpSpPr bwMode="auto">
          <a:xfrm>
            <a:off x="6726560" y="-210839"/>
            <a:ext cx="7768666" cy="7764182"/>
            <a:chOff x="1502936" y="-740618"/>
            <a:chExt cx="6188355" cy="6185476"/>
          </a:xfrm>
        </p:grpSpPr>
        <p:sp>
          <p:nvSpPr>
            <p:cNvPr id="8" name="Freeform 5">
              <a:extLst>
                <a:ext uri="{FF2B5EF4-FFF2-40B4-BE49-F238E27FC236}">
                  <a16:creationId xmlns:a16="http://schemas.microsoft.com/office/drawing/2014/main" id="{DF5B0DAE-6945-40E0-B72E-62DA1EDEB9CD}"/>
                </a:ext>
              </a:extLst>
            </p:cNvPr>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a:extLst>
                <a:ext uri="{FF2B5EF4-FFF2-40B4-BE49-F238E27FC236}">
                  <a16:creationId xmlns:a16="http://schemas.microsoft.com/office/drawing/2014/main" id="{128565BF-4013-4F24-B0CC-E0FEDB4CCE47}"/>
                </a:ext>
              </a:extLst>
            </p:cNvPr>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a:extLst>
                <a:ext uri="{FF2B5EF4-FFF2-40B4-BE49-F238E27FC236}">
                  <a16:creationId xmlns:a16="http://schemas.microsoft.com/office/drawing/2014/main" id="{927F6825-D14D-482C-9E19-0923D7D321BF}"/>
                </a:ext>
              </a:extLst>
            </p:cNvPr>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a:extLst>
                <a:ext uri="{FF2B5EF4-FFF2-40B4-BE49-F238E27FC236}">
                  <a16:creationId xmlns:a16="http://schemas.microsoft.com/office/drawing/2014/main" id="{E51365E9-6861-4AF4-ADA1-C2D960925532}"/>
                </a:ext>
              </a:extLst>
            </p:cNvPr>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a:extLst>
                <a:ext uri="{FF2B5EF4-FFF2-40B4-BE49-F238E27FC236}">
                  <a16:creationId xmlns:a16="http://schemas.microsoft.com/office/drawing/2014/main" id="{7F35B358-C82A-4926-A849-1BAE3B0F2188}"/>
                </a:ext>
              </a:extLst>
            </p:cNvPr>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a:extLst>
                <a:ext uri="{FF2B5EF4-FFF2-40B4-BE49-F238E27FC236}">
                  <a16:creationId xmlns:a16="http://schemas.microsoft.com/office/drawing/2014/main" id="{12664A36-7E62-4B7D-8AAF-36779B22B56C}"/>
                </a:ext>
              </a:extLst>
            </p:cNvPr>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a:extLst>
                <a:ext uri="{FF2B5EF4-FFF2-40B4-BE49-F238E27FC236}">
                  <a16:creationId xmlns:a16="http://schemas.microsoft.com/office/drawing/2014/main" id="{94249F8C-48C2-45EC-8928-0C8D457BCEC8}"/>
                </a:ext>
              </a:extLst>
            </p:cNvPr>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a:extLst>
                <a:ext uri="{FF2B5EF4-FFF2-40B4-BE49-F238E27FC236}">
                  <a16:creationId xmlns:a16="http://schemas.microsoft.com/office/drawing/2014/main" id="{104507D9-BF8B-47FA-B716-74A717E687C7}"/>
                </a:ext>
              </a:extLst>
            </p:cNvPr>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a:extLst>
                <a:ext uri="{FF2B5EF4-FFF2-40B4-BE49-F238E27FC236}">
                  <a16:creationId xmlns:a16="http://schemas.microsoft.com/office/drawing/2014/main" id="{54578D9F-6750-4C2C-9858-78DABEA4AC08}"/>
                </a:ext>
              </a:extLst>
            </p:cNvPr>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a:extLst>
                <a:ext uri="{FF2B5EF4-FFF2-40B4-BE49-F238E27FC236}">
                  <a16:creationId xmlns:a16="http://schemas.microsoft.com/office/drawing/2014/main" id="{0262067E-1295-408C-9A84-7F2A7ED21F9B}"/>
                </a:ext>
              </a:extLst>
            </p:cNvPr>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a:extLst>
                <a:ext uri="{FF2B5EF4-FFF2-40B4-BE49-F238E27FC236}">
                  <a16:creationId xmlns:a16="http://schemas.microsoft.com/office/drawing/2014/main" id="{118D08AA-7470-41C2-915B-ECD9F83CC05A}"/>
                </a:ext>
              </a:extLst>
            </p:cNvPr>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a:extLst>
                <a:ext uri="{FF2B5EF4-FFF2-40B4-BE49-F238E27FC236}">
                  <a16:creationId xmlns:a16="http://schemas.microsoft.com/office/drawing/2014/main" id="{3A3E1484-FAD7-44C7-A614-660256752E74}"/>
                </a:ext>
              </a:extLst>
            </p:cNvPr>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a:extLst>
                <a:ext uri="{FF2B5EF4-FFF2-40B4-BE49-F238E27FC236}">
                  <a16:creationId xmlns:a16="http://schemas.microsoft.com/office/drawing/2014/main" id="{137EAB5D-F377-482E-8E90-E9DF3FDBC148}"/>
                </a:ext>
              </a:extLst>
            </p:cNvPr>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a:extLst>
                <a:ext uri="{FF2B5EF4-FFF2-40B4-BE49-F238E27FC236}">
                  <a16:creationId xmlns:a16="http://schemas.microsoft.com/office/drawing/2014/main" id="{090D6D75-ECED-438E-AD4C-08CB2D3F0B35}"/>
                </a:ext>
              </a:extLst>
            </p:cNvPr>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a:extLst>
                <a:ext uri="{FF2B5EF4-FFF2-40B4-BE49-F238E27FC236}">
                  <a16:creationId xmlns:a16="http://schemas.microsoft.com/office/drawing/2014/main" id="{F1B855DE-AB86-4675-AF61-A11588C2CF42}"/>
                </a:ext>
              </a:extLst>
            </p:cNvPr>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a:extLst>
                <a:ext uri="{FF2B5EF4-FFF2-40B4-BE49-F238E27FC236}">
                  <a16:creationId xmlns:a16="http://schemas.microsoft.com/office/drawing/2014/main" id="{9BDBA5D6-931A-4ACB-8C2B-270CFA47B552}"/>
                </a:ext>
              </a:extLst>
            </p:cNvPr>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a:extLst>
                <a:ext uri="{FF2B5EF4-FFF2-40B4-BE49-F238E27FC236}">
                  <a16:creationId xmlns:a16="http://schemas.microsoft.com/office/drawing/2014/main" id="{FB96FAC0-4194-4918-B747-D3DCDF102111}"/>
                </a:ext>
              </a:extLst>
            </p:cNvPr>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a:extLst>
                <a:ext uri="{FF2B5EF4-FFF2-40B4-BE49-F238E27FC236}">
                  <a16:creationId xmlns:a16="http://schemas.microsoft.com/office/drawing/2014/main" id="{1BE51941-F86E-4912-81C1-1AADA52F3239}"/>
                </a:ext>
              </a:extLst>
            </p:cNvPr>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a:extLst>
                <a:ext uri="{FF2B5EF4-FFF2-40B4-BE49-F238E27FC236}">
                  <a16:creationId xmlns:a16="http://schemas.microsoft.com/office/drawing/2014/main" id="{83C7B7A1-2AD1-4340-95B6-CCAFC28E8838}"/>
                </a:ext>
              </a:extLst>
            </p:cNvPr>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a:extLst>
                <a:ext uri="{FF2B5EF4-FFF2-40B4-BE49-F238E27FC236}">
                  <a16:creationId xmlns:a16="http://schemas.microsoft.com/office/drawing/2014/main" id="{151DD08C-053B-4B11-843B-91E885058A82}"/>
                </a:ext>
              </a:extLst>
            </p:cNvPr>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a:extLst>
                <a:ext uri="{FF2B5EF4-FFF2-40B4-BE49-F238E27FC236}">
                  <a16:creationId xmlns:a16="http://schemas.microsoft.com/office/drawing/2014/main" id="{176AA9BB-08C3-4A42-A7D0-3806C7F77D0D}"/>
                </a:ext>
              </a:extLst>
            </p:cNvPr>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a:extLst>
                <a:ext uri="{FF2B5EF4-FFF2-40B4-BE49-F238E27FC236}">
                  <a16:creationId xmlns:a16="http://schemas.microsoft.com/office/drawing/2014/main" id="{8352696B-73A2-42E9-B1C2-C24069A0DA0F}"/>
                </a:ext>
              </a:extLst>
            </p:cNvPr>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a:extLst>
                <a:ext uri="{FF2B5EF4-FFF2-40B4-BE49-F238E27FC236}">
                  <a16:creationId xmlns:a16="http://schemas.microsoft.com/office/drawing/2014/main" id="{11DAB285-98FC-4B38-B6F4-BE6C2116AF5F}"/>
                </a:ext>
              </a:extLst>
            </p:cNvPr>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a:extLst>
                <a:ext uri="{FF2B5EF4-FFF2-40B4-BE49-F238E27FC236}">
                  <a16:creationId xmlns:a16="http://schemas.microsoft.com/office/drawing/2014/main" id="{41480F19-AC3F-4B54-8F9D-BCB49D219ACB}"/>
                </a:ext>
              </a:extLst>
            </p:cNvPr>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a:extLst>
                <a:ext uri="{FF2B5EF4-FFF2-40B4-BE49-F238E27FC236}">
                  <a16:creationId xmlns:a16="http://schemas.microsoft.com/office/drawing/2014/main" id="{1A18FA9A-A012-4ECE-922C-B8B6CC355F97}"/>
                </a:ext>
              </a:extLst>
            </p:cNvPr>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a:extLst>
                <a:ext uri="{FF2B5EF4-FFF2-40B4-BE49-F238E27FC236}">
                  <a16:creationId xmlns:a16="http://schemas.microsoft.com/office/drawing/2014/main" id="{0CDBA840-5CD4-45AF-A5D2-D7F5F1892427}"/>
                </a:ext>
              </a:extLst>
            </p:cNvPr>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a:extLst>
                <a:ext uri="{FF2B5EF4-FFF2-40B4-BE49-F238E27FC236}">
                  <a16:creationId xmlns:a16="http://schemas.microsoft.com/office/drawing/2014/main" id="{AD7C6C5D-4022-4194-8C14-70FED6233EB7}"/>
                </a:ext>
              </a:extLst>
            </p:cNvPr>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a:extLst>
                <a:ext uri="{FF2B5EF4-FFF2-40B4-BE49-F238E27FC236}">
                  <a16:creationId xmlns:a16="http://schemas.microsoft.com/office/drawing/2014/main" id="{3BE0CFDF-2CB8-4C6B-8E09-E1A161C5365B}"/>
                </a:ext>
              </a:extLst>
            </p:cNvPr>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a:extLst>
                <a:ext uri="{FF2B5EF4-FFF2-40B4-BE49-F238E27FC236}">
                  <a16:creationId xmlns:a16="http://schemas.microsoft.com/office/drawing/2014/main" id="{84E7A96E-8625-4158-839D-EE50ACABFDD2}"/>
                </a:ext>
              </a:extLst>
            </p:cNvPr>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a:extLst>
                <a:ext uri="{FF2B5EF4-FFF2-40B4-BE49-F238E27FC236}">
                  <a16:creationId xmlns:a16="http://schemas.microsoft.com/office/drawing/2014/main" id="{91041F1A-1C78-48B5-A631-E3A7FF42AA34}"/>
                </a:ext>
              </a:extLst>
            </p:cNvPr>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extLst>
      <p:ext uri="{BB962C8B-B14F-4D97-AF65-F5344CB8AC3E}">
        <p14:creationId xmlns:p14="http://schemas.microsoft.com/office/powerpoint/2010/main" val="41368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AE4A9BB-C66D-4564-8260-6614542D0697}" type="datetime1">
              <a:rPr lang="zh-CN" altLang="en-US" smtClean="0"/>
              <a:t>2020/9/14</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9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70FF23-0FE3-4422-BF16-6D55A64A4C48}" type="datetime1">
              <a:rPr lang="zh-CN" altLang="en-US" smtClean="0"/>
              <a:t>2020/9/14</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088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91667A95-A3F0-4CD1-BEC5-F2781E14903F}" type="datetime1">
              <a:rPr lang="zh-CN" altLang="en-US" smtClean="0"/>
              <a:t>2020/9/14</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56570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56CE89-69A8-4728-AAE6-D47F7F5461AA}" type="datetime1">
              <a:rPr lang="zh-CN" altLang="en-US" smtClean="0"/>
              <a:t>2020/9/14</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33153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13497F-15FD-4FB7-B6D5-D28866BEADD1}" type="datetime1">
              <a:rPr lang="zh-CN" altLang="en-US" smtClean="0"/>
              <a:t>2020/9/14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44157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D8308-A317-4EFF-B8FC-DD6D203B691D}" type="datetime1">
              <a:rPr lang="zh-CN" altLang="en-US" smtClean="0"/>
              <a:t>2020/9/14</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extLst>
      <p:ext uri="{BB962C8B-B14F-4D97-AF65-F5344CB8AC3E}">
        <p14:creationId xmlns:p14="http://schemas.microsoft.com/office/powerpoint/2010/main" val="190195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60E134-2332-44B1-8EB8-C706194255FA}" type="datetime1">
              <a:rPr lang="zh-CN" altLang="en-US" smtClean="0"/>
              <a:t>2020/9/14</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3F3CCD-5AE8-4BDA-99FD-25BB3DCCC447}" type="slidenum">
              <a:rPr lang="zh-CN" altLang="en-US" smtClean="0"/>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8652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04" r:id="rId4"/>
    <p:sldLayoutId id="2147483705" r:id="rId5"/>
    <p:sldLayoutId id="2147483706" r:id="rId6"/>
    <p:sldLayoutId id="2147483707" r:id="rId7"/>
    <p:sldLayoutId id="2147483708" r:id="rId8"/>
    <p:sldLayoutId id="2147483709" r:id="rId9"/>
    <p:sldLayoutId id="2147483710" r:id="rId10"/>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4.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eg"/></Relationships>
</file>

<file path=ppt/slides/_rels/slide5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9.e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2.tiff"/></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6.jpeg"/><Relationship Id="rId7"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118.png"/><Relationship Id="rId10" Type="http://schemas.openxmlformats.org/officeDocument/2006/relationships/image" Target="../media/image50.png"/><Relationship Id="rId4" Type="http://schemas.openxmlformats.org/officeDocument/2006/relationships/image" Target="../media/image117.jpeg"/><Relationship Id="rId9"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638284"/>
          </a:xfrm>
        </p:spPr>
        <p:txBody>
          <a:bodyPr>
            <a:normAutofit/>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p>
        </p:txBody>
      </p:sp>
      <p:sp>
        <p:nvSpPr>
          <p:cNvPr id="3" name="副标题 2"/>
          <p:cNvSpPr>
            <a:spLocks noGrp="1"/>
          </p:cNvSpPr>
          <p:nvPr>
            <p:ph type="subTitle" idx="4294967295"/>
          </p:nvPr>
        </p:nvSpPr>
        <p:spPr>
          <a:xfrm>
            <a:off x="1116677" y="4822198"/>
            <a:ext cx="10058400" cy="1143000"/>
          </a:xfrm>
        </p:spPr>
        <p:txBody>
          <a:bodyPr>
            <a:normAutofit/>
          </a:bodyPr>
          <a:lstStyle/>
          <a:p>
            <a:pPr algn="ctr"/>
            <a:r>
              <a:rPr lang="zh-CN" altLang="en-US" b="1" dirty="0">
                <a:solidFill>
                  <a:srgbClr val="595959"/>
                </a:solidFill>
                <a:latin typeface="腾讯体 W3" panose="020C04030202040F0204" pitchFamily="34" charset="-122"/>
                <a:ea typeface="腾讯体 W3" panose="020C04030202040F0204" pitchFamily="34" charset="-122"/>
              </a:rPr>
              <a:t>深圳大学   计算机与软件学院  许智武</a:t>
            </a:r>
            <a:endParaRPr lang="en-US" altLang="zh-CN" b="1" dirty="0">
              <a:solidFill>
                <a:srgbClr val="595959"/>
              </a:solidFill>
              <a:latin typeface="腾讯体 W3" panose="020C04030202040F0204" pitchFamily="34" charset="-122"/>
              <a:ea typeface="腾讯体 W3" panose="020C04030202040F0204" pitchFamily="34" charset="-122"/>
            </a:endParaRPr>
          </a:p>
          <a:p>
            <a:pPr algn="r"/>
            <a:endParaRPr lang="zh-CN" altLang="en-US"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61019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66F6C-355D-47B1-8FC0-3F9B9B0190E5}"/>
              </a:ext>
            </a:extLst>
          </p:cNvPr>
          <p:cNvSpPr>
            <a:spLocks noGrp="1"/>
          </p:cNvSpPr>
          <p:nvPr>
            <p:ph type="title"/>
          </p:nvPr>
        </p:nvSpPr>
        <p:spPr/>
        <p:txBody>
          <a:bodyPr>
            <a:normAutofit/>
          </a:bodyPr>
          <a:lstStyle/>
          <a:p>
            <a:r>
              <a:rPr lang="zh-CN" altLang="en-US" dirty="0"/>
              <a:t>（</a:t>
            </a:r>
            <a:r>
              <a:rPr lang="en-US" altLang="zh-CN" dirty="0"/>
              <a:t>3</a:t>
            </a:r>
            <a:r>
              <a:rPr lang="zh-CN" altLang="en-US" dirty="0"/>
              <a:t>）机械式计算机</a:t>
            </a:r>
          </a:p>
        </p:txBody>
      </p:sp>
      <p:sp>
        <p:nvSpPr>
          <p:cNvPr id="4" name="日期占位符 3">
            <a:extLst>
              <a:ext uri="{FF2B5EF4-FFF2-40B4-BE49-F238E27FC236}">
                <a16:creationId xmlns:a16="http://schemas.microsoft.com/office/drawing/2014/main" id="{D9BF1D25-DB19-4FF1-AA4A-A64AEFC0C4C7}"/>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F2A71940-28DD-4B9E-82B4-E6E8433E699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E9502FE-8EB3-4D3B-827F-D014D52D6355}"/>
              </a:ext>
            </a:extLst>
          </p:cNvPr>
          <p:cNvSpPr>
            <a:spLocks noGrp="1"/>
          </p:cNvSpPr>
          <p:nvPr>
            <p:ph type="sldNum" sz="quarter" idx="12"/>
          </p:nvPr>
        </p:nvSpPr>
        <p:spPr/>
        <p:txBody>
          <a:bodyPr/>
          <a:lstStyle/>
          <a:p>
            <a:fld id="{5B3F3CCD-5AE8-4BDA-99FD-25BB3DCCC447}" type="slidenum">
              <a:rPr lang="zh-CN" altLang="en-US" smtClean="0"/>
              <a:pPr/>
              <a:t>10</a:t>
            </a:fld>
            <a:endParaRPr lang="zh-CN" altLang="en-US"/>
          </a:p>
        </p:txBody>
      </p:sp>
      <p:sp>
        <p:nvSpPr>
          <p:cNvPr id="12" name="TextBox 17">
            <a:extLst>
              <a:ext uri="{FF2B5EF4-FFF2-40B4-BE49-F238E27FC236}">
                <a16:creationId xmlns:a16="http://schemas.microsoft.com/office/drawing/2014/main" id="{8667643F-AFC2-45F6-805C-46C8396D7E5D}"/>
              </a:ext>
            </a:extLst>
          </p:cNvPr>
          <p:cNvSpPr>
            <a:spLocks noChangeArrowheads="1"/>
          </p:cNvSpPr>
          <p:nvPr/>
        </p:nvSpPr>
        <p:spPr bwMode="auto">
          <a:xfrm>
            <a:off x="1622919" y="3797255"/>
            <a:ext cx="3318933" cy="325795"/>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en-US" sz="1517" b="1" dirty="0" err="1">
                <a:solidFill>
                  <a:srgbClr val="008000"/>
                </a:solidFill>
                <a:latin typeface="腾讯体 W3" panose="020C04030202040F0204" pitchFamily="34" charset="-122"/>
                <a:ea typeface="腾讯体 W3" panose="020C04030202040F0204" pitchFamily="34" charset="-122"/>
              </a:rPr>
              <a:t>Blaise</a:t>
            </a:r>
            <a:r>
              <a:rPr lang="en-US" altLang="en-US" sz="1517" b="1" dirty="0">
                <a:solidFill>
                  <a:srgbClr val="008000"/>
                </a:solidFill>
                <a:latin typeface="腾讯体 W3" panose="020C04030202040F0204" pitchFamily="34" charset="-122"/>
                <a:ea typeface="腾讯体 W3" panose="020C04030202040F0204" pitchFamily="34" charset="-122"/>
              </a:rPr>
              <a:t> Pascal(1623–1662)</a:t>
            </a:r>
            <a:endParaRPr lang="zh-CN" altLang="en-US" sz="1517" b="1" dirty="0">
              <a:solidFill>
                <a:srgbClr val="008000"/>
              </a:solidFill>
              <a:latin typeface="腾讯体 W3" panose="020C04030202040F0204" pitchFamily="34" charset="-122"/>
              <a:ea typeface="腾讯体 W3" panose="020C04030202040F0204" pitchFamily="34" charset="-122"/>
            </a:endParaRPr>
          </a:p>
        </p:txBody>
      </p:sp>
      <p:sp>
        <p:nvSpPr>
          <p:cNvPr id="13" name="TextBox 17">
            <a:extLst>
              <a:ext uri="{FF2B5EF4-FFF2-40B4-BE49-F238E27FC236}">
                <a16:creationId xmlns:a16="http://schemas.microsoft.com/office/drawing/2014/main" id="{159DBA33-31F8-4F12-B901-F68B9170CE4D}"/>
              </a:ext>
            </a:extLst>
          </p:cNvPr>
          <p:cNvSpPr>
            <a:spLocks noChangeArrowheads="1"/>
          </p:cNvSpPr>
          <p:nvPr/>
        </p:nvSpPr>
        <p:spPr bwMode="auto">
          <a:xfrm>
            <a:off x="5218895" y="3770655"/>
            <a:ext cx="5518068" cy="1259640"/>
          </a:xfrm>
          <a:prstGeom prst="rect">
            <a:avLst/>
          </a:prstGeom>
          <a:noFill/>
          <a:ln w="9525" cap="flat" algn="ctr">
            <a:noFill/>
            <a:prstDash val="solid"/>
            <a:miter lim="800000"/>
            <a:headEnd type="none" w="med" len="med"/>
            <a:tailEnd type="none" w="med" len="med"/>
          </a:ln>
          <a:effectLst/>
        </p:spPr>
        <p:txBody>
          <a:bodyPr wrap="square">
            <a:spAutoFit/>
          </a:bodyPr>
          <a:lstStyle/>
          <a:p>
            <a:pPr algn="just"/>
            <a:r>
              <a:rPr lang="zh-CN" altLang="en-US" sz="1517" b="1" dirty="0">
                <a:solidFill>
                  <a:srgbClr val="008000"/>
                </a:solidFill>
                <a:latin typeface="腾讯体 W3" panose="020C04030202040F0204" pitchFamily="34" charset="-122"/>
                <a:ea typeface="腾讯体 W3" panose="020C04030202040F0204" pitchFamily="34" charset="-122"/>
              </a:rPr>
              <a:t>保存在巴黎国立工艺博物馆的帕斯卡加法机，</a:t>
            </a:r>
            <a:r>
              <a:rPr lang="en-US" altLang="zh-CN" sz="1517" b="1" dirty="0">
                <a:solidFill>
                  <a:srgbClr val="008000"/>
                </a:solidFill>
                <a:latin typeface="腾讯体 W3" panose="020C04030202040F0204" pitchFamily="34" charset="-122"/>
                <a:ea typeface="腾讯体 W3" panose="020C04030202040F0204" pitchFamily="34" charset="-122"/>
              </a:rPr>
              <a:t>1642</a:t>
            </a:r>
            <a:r>
              <a:rPr lang="zh-CN" altLang="en-US" sz="1517" b="1" dirty="0">
                <a:solidFill>
                  <a:srgbClr val="008000"/>
                </a:solidFill>
                <a:latin typeface="腾讯体 W3" panose="020C04030202040F0204" pitchFamily="34" charset="-122"/>
                <a:ea typeface="腾讯体 W3" panose="020C04030202040F0204" pitchFamily="34" charset="-122"/>
              </a:rPr>
              <a:t>年发明：</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just"/>
            <a:r>
              <a:rPr lang="zh-CN" altLang="en-US" sz="1517" b="1" dirty="0">
                <a:solidFill>
                  <a:srgbClr val="008000"/>
                </a:solidFill>
                <a:latin typeface="腾讯体 W3" panose="020C04030202040F0204" pitchFamily="34" charset="-122"/>
                <a:ea typeface="腾讯体 W3" panose="020C04030202040F0204" pitchFamily="34" charset="-122"/>
              </a:rPr>
              <a:t>机器由系列齿轮组成的装置，外壳用黄铜材料制作，是一个长</a:t>
            </a:r>
            <a:r>
              <a:rPr lang="en-US" altLang="en-US" sz="1517" b="1" dirty="0">
                <a:solidFill>
                  <a:srgbClr val="008000"/>
                </a:solidFill>
                <a:latin typeface="腾讯体 W3" panose="020C04030202040F0204" pitchFamily="34" charset="-122"/>
                <a:ea typeface="腾讯体 W3" panose="020C04030202040F0204" pitchFamily="34" charset="-122"/>
              </a:rPr>
              <a:t>20</a:t>
            </a:r>
            <a:r>
              <a:rPr lang="zh-CN" altLang="en-US" sz="1517" b="1" dirty="0">
                <a:solidFill>
                  <a:srgbClr val="008000"/>
                </a:solidFill>
                <a:latin typeface="腾讯体 W3" panose="020C04030202040F0204" pitchFamily="34" charset="-122"/>
                <a:ea typeface="腾讯体 W3" panose="020C04030202040F0204" pitchFamily="34" charset="-122"/>
              </a:rPr>
              <a:t>英寸、宽</a:t>
            </a:r>
            <a:r>
              <a:rPr lang="en-US" altLang="en-US" sz="1517" b="1" dirty="0">
                <a:solidFill>
                  <a:srgbClr val="008000"/>
                </a:solidFill>
                <a:latin typeface="腾讯体 W3" panose="020C04030202040F0204" pitchFamily="34" charset="-122"/>
                <a:ea typeface="腾讯体 W3" panose="020C04030202040F0204" pitchFamily="34" charset="-122"/>
              </a:rPr>
              <a:t>4</a:t>
            </a:r>
            <a:r>
              <a:rPr lang="zh-CN" altLang="en-US" sz="1517" b="1" dirty="0">
                <a:solidFill>
                  <a:srgbClr val="008000"/>
                </a:solidFill>
                <a:latin typeface="腾讯体 W3" panose="020C04030202040F0204" pitchFamily="34" charset="-122"/>
                <a:ea typeface="腾讯体 W3" panose="020C04030202040F0204" pitchFamily="34" charset="-122"/>
              </a:rPr>
              <a:t>英寸、高</a:t>
            </a:r>
            <a:r>
              <a:rPr lang="en-US" altLang="en-US" sz="1517" b="1" dirty="0">
                <a:solidFill>
                  <a:srgbClr val="008000"/>
                </a:solidFill>
                <a:latin typeface="腾讯体 W3" panose="020C04030202040F0204" pitchFamily="34" charset="-122"/>
                <a:ea typeface="腾讯体 W3" panose="020C04030202040F0204" pitchFamily="34" charset="-122"/>
              </a:rPr>
              <a:t>3</a:t>
            </a:r>
            <a:r>
              <a:rPr lang="zh-CN" altLang="en-US" sz="1517" b="1" dirty="0">
                <a:solidFill>
                  <a:srgbClr val="008000"/>
                </a:solidFill>
                <a:latin typeface="腾讯体 W3" panose="020C04030202040F0204" pitchFamily="34" charset="-122"/>
                <a:ea typeface="腾讯体 W3" panose="020C04030202040F0204" pitchFamily="34" charset="-122"/>
              </a:rPr>
              <a:t>英寸的长方盒子，面板上有一列显示数字的小窗口，旋紧发条后才能转动，用专用的铁笔来拨动转轮以输入数字。</a:t>
            </a:r>
          </a:p>
        </p:txBody>
      </p:sp>
      <p:pic>
        <p:nvPicPr>
          <p:cNvPr id="14" name="Picture 3">
            <a:extLst>
              <a:ext uri="{FF2B5EF4-FFF2-40B4-BE49-F238E27FC236}">
                <a16:creationId xmlns:a16="http://schemas.microsoft.com/office/drawing/2014/main" id="{B4F36D75-4E7E-431E-9300-85AD908B24CD}"/>
              </a:ext>
            </a:extLst>
          </p:cNvPr>
          <p:cNvPicPr preferRelativeResize="0">
            <a:picLocks noChangeArrowheads="1"/>
          </p:cNvPicPr>
          <p:nvPr/>
        </p:nvPicPr>
        <p:blipFill>
          <a:blip r:embed="rId3" cstate="print"/>
          <a:srcRect/>
          <a:stretch>
            <a:fillRect/>
          </a:stretch>
        </p:blipFill>
        <p:spPr bwMode="auto">
          <a:xfrm>
            <a:off x="6176838" y="1524840"/>
            <a:ext cx="3475472" cy="1896533"/>
          </a:xfrm>
          <a:prstGeom prst="rect">
            <a:avLst/>
          </a:prstGeom>
          <a:noFill/>
          <a:ln w="9525" cap="flat" algn="ctr">
            <a:solidFill>
              <a:srgbClr val="000000"/>
            </a:solidFill>
            <a:prstDash val="solid"/>
            <a:miter lim="800000"/>
            <a:headEnd type="none" w="med" len="med"/>
            <a:tailEnd type="none" w="med" len="med"/>
          </a:ln>
        </p:spPr>
      </p:pic>
      <p:sp>
        <p:nvSpPr>
          <p:cNvPr id="15" name="TextBox 17">
            <a:extLst>
              <a:ext uri="{FF2B5EF4-FFF2-40B4-BE49-F238E27FC236}">
                <a16:creationId xmlns:a16="http://schemas.microsoft.com/office/drawing/2014/main" id="{B1473A27-979E-4481-A59E-6858C440ADCA}"/>
              </a:ext>
            </a:extLst>
          </p:cNvPr>
          <p:cNvSpPr>
            <a:spLocks noChangeArrowheads="1"/>
          </p:cNvSpPr>
          <p:nvPr/>
        </p:nvSpPr>
        <p:spPr bwMode="auto">
          <a:xfrm>
            <a:off x="1455037" y="4101612"/>
            <a:ext cx="3318934" cy="559256"/>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布莱斯</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帕斯卡</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ctr"/>
            <a:r>
              <a:rPr lang="en-US" altLang="en-US" sz="1517" b="1" dirty="0">
                <a:solidFill>
                  <a:srgbClr val="008000"/>
                </a:solidFill>
                <a:latin typeface="腾讯体 W3" panose="020C04030202040F0204" pitchFamily="34" charset="-122"/>
                <a:ea typeface="腾讯体 W3" panose="020C04030202040F0204" pitchFamily="34" charset="-122"/>
              </a:rPr>
              <a:t> </a:t>
            </a:r>
            <a:r>
              <a:rPr lang="zh-CN" altLang="en-US" sz="1517" b="1" dirty="0">
                <a:solidFill>
                  <a:srgbClr val="008000"/>
                </a:solidFill>
                <a:latin typeface="腾讯体 W3" panose="020C04030202040F0204" pitchFamily="34" charset="-122"/>
                <a:ea typeface="腾讯体 W3" panose="020C04030202040F0204" pitchFamily="34" charset="-122"/>
              </a:rPr>
              <a:t>法国数学家、物理学家、思想家</a:t>
            </a:r>
          </a:p>
        </p:txBody>
      </p:sp>
      <p:pic>
        <p:nvPicPr>
          <p:cNvPr id="3" name="图片 2">
            <a:extLst>
              <a:ext uri="{FF2B5EF4-FFF2-40B4-BE49-F238E27FC236}">
                <a16:creationId xmlns:a16="http://schemas.microsoft.com/office/drawing/2014/main" id="{3BF45A9E-F704-EC41-97C8-2C30856FB5E0}"/>
              </a:ext>
            </a:extLst>
          </p:cNvPr>
          <p:cNvPicPr>
            <a:picLocks noChangeAspect="1"/>
          </p:cNvPicPr>
          <p:nvPr/>
        </p:nvPicPr>
        <p:blipFill>
          <a:blip r:embed="rId4"/>
          <a:stretch>
            <a:fillRect/>
          </a:stretch>
        </p:blipFill>
        <p:spPr>
          <a:xfrm>
            <a:off x="2119659" y="1629819"/>
            <a:ext cx="1806463" cy="1886750"/>
          </a:xfrm>
          <a:prstGeom prst="rect">
            <a:avLst/>
          </a:prstGeom>
        </p:spPr>
      </p:pic>
    </p:spTree>
    <p:extLst>
      <p:ext uri="{BB962C8B-B14F-4D97-AF65-F5344CB8AC3E}">
        <p14:creationId xmlns:p14="http://schemas.microsoft.com/office/powerpoint/2010/main" val="176948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5D3B265-E9E6-415B-81C5-CD0954F6C97D}"/>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AC50AF8D-6507-48BE-8C24-643F5C2E0CC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6163C9-6C66-4ED2-8E30-66A1BBD0D96E}"/>
              </a:ext>
            </a:extLst>
          </p:cNvPr>
          <p:cNvSpPr>
            <a:spLocks noGrp="1"/>
          </p:cNvSpPr>
          <p:nvPr>
            <p:ph type="sldNum" sz="quarter" idx="12"/>
          </p:nvPr>
        </p:nvSpPr>
        <p:spPr/>
        <p:txBody>
          <a:bodyPr/>
          <a:lstStyle/>
          <a:p>
            <a:fld id="{5B3F3CCD-5AE8-4BDA-99FD-25BB3DCCC447}" type="slidenum">
              <a:rPr lang="zh-CN" altLang="en-US" smtClean="0"/>
              <a:pPr/>
              <a:t>11</a:t>
            </a:fld>
            <a:endParaRPr lang="zh-CN" altLang="en-US"/>
          </a:p>
        </p:txBody>
      </p:sp>
      <p:sp>
        <p:nvSpPr>
          <p:cNvPr id="7" name="TextBox 17">
            <a:extLst>
              <a:ext uri="{FF2B5EF4-FFF2-40B4-BE49-F238E27FC236}">
                <a16:creationId xmlns:a16="http://schemas.microsoft.com/office/drawing/2014/main" id="{41FB3B2B-16E6-4A88-AD31-E311F68988B9}"/>
              </a:ext>
            </a:extLst>
          </p:cNvPr>
          <p:cNvSpPr>
            <a:spLocks noChangeArrowheads="1"/>
          </p:cNvSpPr>
          <p:nvPr/>
        </p:nvSpPr>
        <p:spPr bwMode="auto">
          <a:xfrm>
            <a:off x="1297748" y="3617237"/>
            <a:ext cx="4131734" cy="325795"/>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en-US" sz="1517" b="1" dirty="0">
                <a:solidFill>
                  <a:srgbClr val="008000"/>
                </a:solidFill>
                <a:latin typeface="腾讯体 W3" panose="020C04030202040F0204" pitchFamily="34" charset="-122"/>
                <a:ea typeface="腾讯体 W3" panose="020C04030202040F0204" pitchFamily="34" charset="-122"/>
              </a:rPr>
              <a:t>Gottfried Leibniz(1646–1716) </a:t>
            </a:r>
          </a:p>
        </p:txBody>
      </p:sp>
      <p:sp>
        <p:nvSpPr>
          <p:cNvPr id="8" name="TextBox 17">
            <a:extLst>
              <a:ext uri="{FF2B5EF4-FFF2-40B4-BE49-F238E27FC236}">
                <a16:creationId xmlns:a16="http://schemas.microsoft.com/office/drawing/2014/main" id="{9CFA21A4-78BD-46C6-A553-3BC559E89E25}"/>
              </a:ext>
            </a:extLst>
          </p:cNvPr>
          <p:cNvSpPr>
            <a:spLocks noChangeArrowheads="1"/>
          </p:cNvSpPr>
          <p:nvPr/>
        </p:nvSpPr>
        <p:spPr bwMode="auto">
          <a:xfrm>
            <a:off x="5670858" y="3602412"/>
            <a:ext cx="5422874" cy="1726563"/>
          </a:xfrm>
          <a:prstGeom prst="rect">
            <a:avLst/>
          </a:prstGeom>
          <a:noFill/>
          <a:ln w="9525" cap="flat" algn="ctr">
            <a:noFill/>
            <a:prstDash val="solid"/>
            <a:miter lim="800000"/>
            <a:headEnd type="none" w="med" len="med"/>
            <a:tailEnd type="none" w="med" len="med"/>
          </a:ln>
          <a:effectLst/>
        </p:spPr>
        <p:txBody>
          <a:bodyPr wrap="square">
            <a:spAutoFit/>
          </a:bodyPr>
          <a:lstStyle/>
          <a:p>
            <a:pPr algn="just"/>
            <a:r>
              <a:rPr lang="en-US" altLang="zh-CN" sz="1517" b="1" dirty="0">
                <a:solidFill>
                  <a:srgbClr val="008000"/>
                </a:solidFill>
                <a:latin typeface="腾讯体 W3" panose="020C04030202040F0204" pitchFamily="34" charset="-122"/>
                <a:ea typeface="腾讯体 W3" panose="020C04030202040F0204" pitchFamily="34" charset="-122"/>
              </a:rPr>
              <a:t>1674</a:t>
            </a:r>
            <a:r>
              <a:rPr lang="zh-CN" altLang="en-US" sz="1517" b="1" dirty="0">
                <a:solidFill>
                  <a:srgbClr val="008000"/>
                </a:solidFill>
                <a:latin typeface="腾讯体 W3" panose="020C04030202040F0204" pitchFamily="34" charset="-122"/>
                <a:ea typeface="腾讯体 W3" panose="020C04030202040F0204" pitchFamily="34" charset="-122"/>
              </a:rPr>
              <a:t>年，莱布尼茨发明乘法机。这是第一台可以运行完整四则运算的计算机，长</a:t>
            </a:r>
            <a:r>
              <a:rPr lang="en-US" altLang="en-US" sz="1517" b="1" dirty="0">
                <a:solidFill>
                  <a:srgbClr val="008000"/>
                </a:solidFill>
                <a:latin typeface="腾讯体 W3" panose="020C04030202040F0204" pitchFamily="34" charset="-122"/>
                <a:ea typeface="腾讯体 W3" panose="020C04030202040F0204" pitchFamily="34" charset="-122"/>
              </a:rPr>
              <a:t>100</a:t>
            </a:r>
            <a:r>
              <a:rPr lang="zh-CN" altLang="en-US" sz="1517" b="1" dirty="0">
                <a:solidFill>
                  <a:srgbClr val="008000"/>
                </a:solidFill>
                <a:latin typeface="腾讯体 W3" panose="020C04030202040F0204" pitchFamily="34" charset="-122"/>
                <a:ea typeface="腾讯体 W3" panose="020C04030202040F0204" pitchFamily="34" charset="-122"/>
              </a:rPr>
              <a:t>厘米、宽</a:t>
            </a:r>
            <a:r>
              <a:rPr lang="en-US" altLang="en-US" sz="1517" b="1" dirty="0">
                <a:solidFill>
                  <a:srgbClr val="008000"/>
                </a:solidFill>
                <a:latin typeface="腾讯体 W3" panose="020C04030202040F0204" pitchFamily="34" charset="-122"/>
                <a:ea typeface="腾讯体 W3" panose="020C04030202040F0204" pitchFamily="34" charset="-122"/>
              </a:rPr>
              <a:t>30</a:t>
            </a:r>
            <a:r>
              <a:rPr lang="zh-CN" altLang="en-US" sz="1517" b="1" dirty="0">
                <a:solidFill>
                  <a:srgbClr val="008000"/>
                </a:solidFill>
                <a:latin typeface="腾讯体 W3" panose="020C04030202040F0204" pitchFamily="34" charset="-122"/>
                <a:ea typeface="腾讯体 W3" panose="020C04030202040F0204" pitchFamily="34" charset="-122"/>
              </a:rPr>
              <a:t>厘米、高</a:t>
            </a:r>
            <a:r>
              <a:rPr lang="en-US" altLang="en-US" sz="1517" b="1" dirty="0">
                <a:solidFill>
                  <a:srgbClr val="008000"/>
                </a:solidFill>
                <a:latin typeface="腾讯体 W3" panose="020C04030202040F0204" pitchFamily="34" charset="-122"/>
                <a:ea typeface="腾讯体 W3" panose="020C04030202040F0204" pitchFamily="34" charset="-122"/>
              </a:rPr>
              <a:t>25</a:t>
            </a:r>
            <a:r>
              <a:rPr lang="zh-CN" altLang="en-US" sz="1517" b="1" dirty="0">
                <a:solidFill>
                  <a:srgbClr val="008000"/>
                </a:solidFill>
                <a:latin typeface="腾讯体 W3" panose="020C04030202040F0204" pitchFamily="34" charset="-122"/>
                <a:ea typeface="腾讯体 W3" panose="020C04030202040F0204" pitchFamily="34" charset="-122"/>
              </a:rPr>
              <a:t>厘米，主要由不动的计数器和可动的定位机构两部分组成，整个机器由一套齿轮系统传动。</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just"/>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公元</a:t>
            </a:r>
            <a:r>
              <a:rPr lang="en-US" altLang="en-US" sz="1517" b="1" dirty="0">
                <a:solidFill>
                  <a:srgbClr val="008000"/>
                </a:solidFill>
                <a:latin typeface="腾讯体 W3" panose="020C04030202040F0204" pitchFamily="34" charset="-122"/>
                <a:ea typeface="腾讯体 W3" panose="020C04030202040F0204" pitchFamily="34" charset="-122"/>
              </a:rPr>
              <a:t>1700</a:t>
            </a:r>
            <a:r>
              <a:rPr lang="zh-CN" altLang="en-US" sz="1517" b="1" dirty="0">
                <a:solidFill>
                  <a:srgbClr val="008000"/>
                </a:solidFill>
                <a:latin typeface="腾讯体 W3" panose="020C04030202040F0204" pitchFamily="34" charset="-122"/>
                <a:ea typeface="腾讯体 W3" panose="020C04030202040F0204" pitchFamily="34" charset="-122"/>
              </a:rPr>
              <a:t>年左右，莱布尼茨从一位友人送给他的中国</a:t>
            </a:r>
            <a:r>
              <a:rPr lang="en-US" altLang="en-US"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易图</a:t>
            </a:r>
            <a:r>
              <a:rPr lang="en-US" altLang="en-US"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（八卦）里受到启发，悟出了二进制数之真谛，率先提出了二进制的运算法则。</a:t>
            </a:r>
            <a:r>
              <a:rPr lang="en-US" altLang="zh-CN" sz="1517" b="1" dirty="0">
                <a:solidFill>
                  <a:srgbClr val="008000"/>
                </a:solidFill>
                <a:latin typeface="腾讯体 W3" panose="020C04030202040F0204" pitchFamily="34" charset="-122"/>
                <a:ea typeface="腾讯体 W3" panose="020C04030202040F0204" pitchFamily="34" charset="-122"/>
              </a:rPr>
              <a:t>】</a:t>
            </a:r>
            <a:endParaRPr lang="zh-CN" altLang="en-US" sz="1517" b="1" dirty="0">
              <a:solidFill>
                <a:srgbClr val="008000"/>
              </a:solidFill>
              <a:latin typeface="腾讯体 W3" panose="020C04030202040F0204" pitchFamily="34" charset="-122"/>
              <a:ea typeface="腾讯体 W3" panose="020C04030202040F0204" pitchFamily="34" charset="-122"/>
            </a:endParaRPr>
          </a:p>
        </p:txBody>
      </p:sp>
      <p:pic>
        <p:nvPicPr>
          <p:cNvPr id="9" name="Picture 2">
            <a:extLst>
              <a:ext uri="{FF2B5EF4-FFF2-40B4-BE49-F238E27FC236}">
                <a16:creationId xmlns:a16="http://schemas.microsoft.com/office/drawing/2014/main" id="{3BB6E4C5-2D00-4280-8CF3-8CC124BA1E45}"/>
              </a:ext>
            </a:extLst>
          </p:cNvPr>
          <p:cNvPicPr preferRelativeResize="0">
            <a:picLocks noChangeArrowheads="1"/>
          </p:cNvPicPr>
          <p:nvPr/>
        </p:nvPicPr>
        <p:blipFill>
          <a:blip r:embed="rId2" cstate="print"/>
          <a:srcRect/>
          <a:stretch>
            <a:fillRect/>
          </a:stretch>
        </p:blipFill>
        <p:spPr bwMode="auto">
          <a:xfrm>
            <a:off x="2577218" y="1593219"/>
            <a:ext cx="1343402" cy="1783973"/>
          </a:xfrm>
          <a:prstGeom prst="rect">
            <a:avLst/>
          </a:prstGeom>
          <a:noFill/>
          <a:ln w="9525" cap="flat" algn="ctr">
            <a:noFill/>
            <a:prstDash val="solid"/>
            <a:miter lim="800000"/>
            <a:headEnd type="none" w="med" len="med"/>
            <a:tailEnd type="none" w="med" len="med"/>
          </a:ln>
          <a:effectLst/>
        </p:spPr>
      </p:pic>
      <p:pic>
        <p:nvPicPr>
          <p:cNvPr id="10" name="Picture 3">
            <a:extLst>
              <a:ext uri="{FF2B5EF4-FFF2-40B4-BE49-F238E27FC236}">
                <a16:creationId xmlns:a16="http://schemas.microsoft.com/office/drawing/2014/main" id="{3B7E3F78-F9C3-4006-A07D-E945DD0A375B}"/>
              </a:ext>
            </a:extLst>
          </p:cNvPr>
          <p:cNvPicPr preferRelativeResize="0">
            <a:picLocks noChangeArrowheads="1"/>
          </p:cNvPicPr>
          <p:nvPr/>
        </p:nvPicPr>
        <p:blipFill>
          <a:blip r:embed="rId3" cstate="print"/>
          <a:srcRect/>
          <a:stretch>
            <a:fillRect/>
          </a:stretch>
        </p:blipFill>
        <p:spPr bwMode="auto">
          <a:xfrm>
            <a:off x="6504543" y="1714820"/>
            <a:ext cx="3277164" cy="1540769"/>
          </a:xfrm>
          <a:prstGeom prst="rect">
            <a:avLst/>
          </a:prstGeom>
          <a:noFill/>
          <a:ln w="9525" cap="flat" algn="ctr">
            <a:solidFill>
              <a:srgbClr val="000000"/>
            </a:solidFill>
            <a:prstDash val="solid"/>
            <a:miter lim="800000"/>
            <a:headEnd type="none" w="med" len="med"/>
            <a:tailEnd type="none" w="med" len="med"/>
          </a:ln>
        </p:spPr>
      </p:pic>
      <p:sp>
        <p:nvSpPr>
          <p:cNvPr id="11" name="TextBox 17">
            <a:extLst>
              <a:ext uri="{FF2B5EF4-FFF2-40B4-BE49-F238E27FC236}">
                <a16:creationId xmlns:a16="http://schemas.microsoft.com/office/drawing/2014/main" id="{8EBDF07C-1C6C-4B17-B640-63960B8C200E}"/>
              </a:ext>
            </a:extLst>
          </p:cNvPr>
          <p:cNvSpPr>
            <a:spLocks noChangeArrowheads="1"/>
          </p:cNvSpPr>
          <p:nvPr/>
        </p:nvSpPr>
        <p:spPr bwMode="auto">
          <a:xfrm>
            <a:off x="1297748" y="4048797"/>
            <a:ext cx="3793068" cy="559256"/>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戈特费里德</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莱布尼兹</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ctr"/>
            <a:r>
              <a:rPr lang="en-US" altLang="en-US" sz="1517" b="1" dirty="0">
                <a:solidFill>
                  <a:srgbClr val="008000"/>
                </a:solidFill>
                <a:latin typeface="腾讯体 W3" panose="020C04030202040F0204" pitchFamily="34" charset="-122"/>
                <a:ea typeface="腾讯体 W3" panose="020C04030202040F0204" pitchFamily="34" charset="-122"/>
              </a:rPr>
              <a:t> </a:t>
            </a:r>
            <a:r>
              <a:rPr lang="zh-CN" altLang="en-US" sz="1517" b="1" dirty="0">
                <a:solidFill>
                  <a:srgbClr val="008000"/>
                </a:solidFill>
                <a:latin typeface="腾讯体 W3" panose="020C04030202040F0204" pitchFamily="34" charset="-122"/>
                <a:ea typeface="腾讯体 W3" panose="020C04030202040F0204" pitchFamily="34" charset="-122"/>
              </a:rPr>
              <a:t>德国数学家、微积分独立发明人</a:t>
            </a:r>
          </a:p>
        </p:txBody>
      </p:sp>
      <p:sp>
        <p:nvSpPr>
          <p:cNvPr id="17" name="标题 1">
            <a:extLst>
              <a:ext uri="{FF2B5EF4-FFF2-40B4-BE49-F238E27FC236}">
                <a16:creationId xmlns:a16="http://schemas.microsoft.com/office/drawing/2014/main" id="{6F0865C6-D9C2-7443-8206-3AED57C397E3}"/>
              </a:ext>
            </a:extLst>
          </p:cNvPr>
          <p:cNvSpPr>
            <a:spLocks noGrp="1"/>
          </p:cNvSpPr>
          <p:nvPr>
            <p:ph type="title"/>
          </p:nvPr>
        </p:nvSpPr>
        <p:spPr>
          <a:xfrm>
            <a:off x="635961" y="0"/>
            <a:ext cx="10674590" cy="844601"/>
          </a:xfrm>
        </p:spPr>
        <p:txBody>
          <a:bodyPr>
            <a:normAutofit/>
          </a:bodyPr>
          <a:lstStyle/>
          <a:p>
            <a:r>
              <a:rPr lang="zh-CN" altLang="en-US" dirty="0"/>
              <a:t>（</a:t>
            </a:r>
            <a:r>
              <a:rPr lang="en-US" altLang="zh-CN" dirty="0"/>
              <a:t>3</a:t>
            </a:r>
            <a:r>
              <a:rPr lang="zh-CN" altLang="en-US" dirty="0"/>
              <a:t>）机械式计算机</a:t>
            </a:r>
          </a:p>
        </p:txBody>
      </p:sp>
    </p:spTree>
    <p:extLst>
      <p:ext uri="{BB962C8B-B14F-4D97-AF65-F5344CB8AC3E}">
        <p14:creationId xmlns:p14="http://schemas.microsoft.com/office/powerpoint/2010/main" val="2619563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5D3B265-E9E6-415B-81C5-CD0954F6C97D}"/>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AC50AF8D-6507-48BE-8C24-643F5C2E0CC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D6163C9-6C66-4ED2-8E30-66A1BBD0D96E}"/>
              </a:ext>
            </a:extLst>
          </p:cNvPr>
          <p:cNvSpPr>
            <a:spLocks noGrp="1"/>
          </p:cNvSpPr>
          <p:nvPr>
            <p:ph type="sldNum" sz="quarter" idx="12"/>
          </p:nvPr>
        </p:nvSpPr>
        <p:spPr/>
        <p:txBody>
          <a:bodyPr/>
          <a:lstStyle/>
          <a:p>
            <a:fld id="{5B3F3CCD-5AE8-4BDA-99FD-25BB3DCCC447}" type="slidenum">
              <a:rPr lang="zh-CN" altLang="en-US" smtClean="0"/>
              <a:pPr/>
              <a:t>12</a:t>
            </a:fld>
            <a:endParaRPr lang="zh-CN" altLang="en-US"/>
          </a:p>
        </p:txBody>
      </p:sp>
      <p:sp>
        <p:nvSpPr>
          <p:cNvPr id="12" name="TextBox 17">
            <a:extLst>
              <a:ext uri="{FF2B5EF4-FFF2-40B4-BE49-F238E27FC236}">
                <a16:creationId xmlns:a16="http://schemas.microsoft.com/office/drawing/2014/main" id="{F5FCDF2F-7611-434B-81A7-3C2A0F0D6C3B}"/>
              </a:ext>
            </a:extLst>
          </p:cNvPr>
          <p:cNvSpPr>
            <a:spLocks noChangeArrowheads="1"/>
          </p:cNvSpPr>
          <p:nvPr/>
        </p:nvSpPr>
        <p:spPr bwMode="auto">
          <a:xfrm>
            <a:off x="1607558" y="3999038"/>
            <a:ext cx="3793067" cy="559256"/>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现代计算机奠基人</a:t>
            </a:r>
            <a:r>
              <a:rPr lang="en-US" altLang="zh-CN" sz="1517" b="1" dirty="0">
                <a:solidFill>
                  <a:srgbClr val="008000"/>
                </a:solidFill>
                <a:latin typeface="腾讯体 W3" panose="020C04030202040F0204" pitchFamily="34" charset="-122"/>
                <a:ea typeface="腾讯体 W3" panose="020C04030202040F0204" pitchFamily="34" charset="-122"/>
              </a:rPr>
              <a:t>——</a:t>
            </a:r>
          </a:p>
          <a:p>
            <a:pPr algn="ctr"/>
            <a:r>
              <a:rPr lang="zh-CN" altLang="en-US" sz="1517" b="1" dirty="0">
                <a:solidFill>
                  <a:srgbClr val="008000"/>
                </a:solidFill>
                <a:latin typeface="腾讯体 W3" panose="020C04030202040F0204" pitchFamily="34" charset="-122"/>
                <a:ea typeface="腾讯体 W3" panose="020C04030202040F0204" pitchFamily="34" charset="-122"/>
              </a:rPr>
              <a:t>英国剑桥大学教授查尔斯</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巴贝奇</a:t>
            </a:r>
          </a:p>
        </p:txBody>
      </p:sp>
      <p:sp>
        <p:nvSpPr>
          <p:cNvPr id="13" name="TextBox 17">
            <a:extLst>
              <a:ext uri="{FF2B5EF4-FFF2-40B4-BE49-F238E27FC236}">
                <a16:creationId xmlns:a16="http://schemas.microsoft.com/office/drawing/2014/main" id="{BF7B05AB-BE86-4575-A62B-FE364DE983A3}"/>
              </a:ext>
            </a:extLst>
          </p:cNvPr>
          <p:cNvSpPr>
            <a:spLocks noChangeArrowheads="1"/>
          </p:cNvSpPr>
          <p:nvPr/>
        </p:nvSpPr>
        <p:spPr bwMode="auto">
          <a:xfrm>
            <a:off x="6252637" y="4141719"/>
            <a:ext cx="3318934" cy="559256"/>
          </a:xfrm>
          <a:prstGeom prst="rect">
            <a:avLst/>
          </a:prstGeom>
          <a:noFill/>
          <a:ln w="9525" cap="flat" algn="ctr">
            <a:noFill/>
            <a:prstDash val="solid"/>
            <a:miter lim="800000"/>
            <a:headEnd type="none" w="med" len="med"/>
            <a:tailEnd type="none" w="med" len="med"/>
          </a:ln>
          <a:effectLst/>
        </p:spPr>
        <p:txBody>
          <a:bodyPr>
            <a:spAutoFit/>
          </a:bodyPr>
          <a:lstStyle/>
          <a:p>
            <a:r>
              <a:rPr lang="en-US" altLang="zh-CN" sz="1517" b="1" dirty="0">
                <a:solidFill>
                  <a:srgbClr val="008000"/>
                </a:solidFill>
                <a:latin typeface="腾讯体 W3" panose="020C04030202040F0204" pitchFamily="34" charset="-122"/>
                <a:ea typeface="腾讯体 W3" panose="020C04030202040F0204" pitchFamily="34" charset="-122"/>
              </a:rPr>
              <a:t>1822</a:t>
            </a:r>
            <a:r>
              <a:rPr lang="zh-CN" altLang="en-US" sz="1517" b="1" dirty="0">
                <a:solidFill>
                  <a:srgbClr val="008000"/>
                </a:solidFill>
                <a:latin typeface="腾讯体 W3" panose="020C04030202040F0204" pitchFamily="34" charset="-122"/>
                <a:ea typeface="腾讯体 W3" panose="020C04030202040F0204" pitchFamily="34" charset="-122"/>
              </a:rPr>
              <a:t>年，差分机</a:t>
            </a:r>
            <a:endParaRPr lang="en-US" altLang="zh-CN" sz="1517" b="1" dirty="0">
              <a:solidFill>
                <a:srgbClr val="008000"/>
              </a:solidFill>
              <a:latin typeface="腾讯体 W3" panose="020C04030202040F0204" pitchFamily="34" charset="-122"/>
              <a:ea typeface="腾讯体 W3" panose="020C04030202040F0204" pitchFamily="34" charset="-122"/>
            </a:endParaRPr>
          </a:p>
          <a:p>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伦敦科学博物馆的复制品</a:t>
            </a:r>
          </a:p>
        </p:txBody>
      </p:sp>
      <p:sp>
        <p:nvSpPr>
          <p:cNvPr id="14" name="TextBox 17">
            <a:extLst>
              <a:ext uri="{FF2B5EF4-FFF2-40B4-BE49-F238E27FC236}">
                <a16:creationId xmlns:a16="http://schemas.microsoft.com/office/drawing/2014/main" id="{F77BE92B-8DC0-42FD-AE36-B80717CFFCCE}"/>
              </a:ext>
            </a:extLst>
          </p:cNvPr>
          <p:cNvSpPr>
            <a:spLocks noChangeArrowheads="1"/>
          </p:cNvSpPr>
          <p:nvPr/>
        </p:nvSpPr>
        <p:spPr bwMode="auto">
          <a:xfrm>
            <a:off x="1607558" y="4534529"/>
            <a:ext cx="3793067" cy="325795"/>
          </a:xfrm>
          <a:prstGeom prst="rect">
            <a:avLst/>
          </a:prstGeom>
          <a:noFill/>
          <a:ln w="9525" cap="flat" algn="ctr">
            <a:noFill/>
            <a:prstDash val="solid"/>
            <a:miter lim="800000"/>
            <a:headEnd type="none" w="med" len="med"/>
            <a:tailEnd type="none" w="med" len="med"/>
          </a:ln>
          <a:effectLst/>
        </p:spPr>
        <p:txBody>
          <a:bodyPr>
            <a:spAutoFit/>
          </a:bodyPr>
          <a:lstStyle/>
          <a:p>
            <a:pPr algn="ctr"/>
            <a:r>
              <a:rPr lang="fr-FR" altLang="en-US" sz="1517" b="1" dirty="0">
                <a:solidFill>
                  <a:srgbClr val="008000"/>
                </a:solidFill>
                <a:latin typeface="腾讯体 W3" panose="020C04030202040F0204" pitchFamily="34" charset="-122"/>
                <a:ea typeface="腾讯体 W3" panose="020C04030202040F0204" pitchFamily="34" charset="-122"/>
              </a:rPr>
              <a:t>Charles Babbage (1791- 1871)</a:t>
            </a:r>
            <a:endParaRPr lang="zh-CN" altLang="en-US" sz="1517" b="1" dirty="0">
              <a:solidFill>
                <a:srgbClr val="008000"/>
              </a:solidFill>
              <a:latin typeface="腾讯体 W3" panose="020C04030202040F0204" pitchFamily="34" charset="-122"/>
              <a:ea typeface="腾讯体 W3" panose="020C04030202040F0204" pitchFamily="34" charset="-122"/>
            </a:endParaRPr>
          </a:p>
        </p:txBody>
      </p:sp>
      <p:pic>
        <p:nvPicPr>
          <p:cNvPr id="15" name="Picture 2">
            <a:extLst>
              <a:ext uri="{FF2B5EF4-FFF2-40B4-BE49-F238E27FC236}">
                <a16:creationId xmlns:a16="http://schemas.microsoft.com/office/drawing/2014/main" id="{4A6CF601-2A04-4CC1-8853-9C5514F9F0D8}"/>
              </a:ext>
            </a:extLst>
          </p:cNvPr>
          <p:cNvPicPr preferRelativeResize="0">
            <a:picLocks noChangeArrowheads="1"/>
          </p:cNvPicPr>
          <p:nvPr/>
        </p:nvPicPr>
        <p:blipFill>
          <a:blip r:embed="rId3" cstate="print"/>
          <a:srcRect/>
          <a:stretch>
            <a:fillRect/>
          </a:stretch>
        </p:blipFill>
        <p:spPr bwMode="auto">
          <a:xfrm>
            <a:off x="2973044" y="1882536"/>
            <a:ext cx="1426281" cy="1909798"/>
          </a:xfrm>
          <a:prstGeom prst="rect">
            <a:avLst/>
          </a:prstGeom>
          <a:noFill/>
          <a:ln w="9525" cap="flat" algn="ctr">
            <a:noFill/>
            <a:prstDash val="solid"/>
            <a:miter lim="800000"/>
            <a:headEnd type="none" w="med" len="med"/>
            <a:tailEnd type="none" w="med" len="med"/>
          </a:ln>
          <a:effectLst/>
        </p:spPr>
      </p:pic>
      <p:pic>
        <p:nvPicPr>
          <p:cNvPr id="16" name="Picture 2">
            <a:extLst>
              <a:ext uri="{FF2B5EF4-FFF2-40B4-BE49-F238E27FC236}">
                <a16:creationId xmlns:a16="http://schemas.microsoft.com/office/drawing/2014/main" id="{C645956A-0274-4BD2-AE1C-6D371F658793}"/>
              </a:ext>
            </a:extLst>
          </p:cNvPr>
          <p:cNvPicPr preferRelativeResize="0">
            <a:picLocks noChangeArrowheads="1"/>
          </p:cNvPicPr>
          <p:nvPr/>
        </p:nvPicPr>
        <p:blipFill>
          <a:blip r:embed="rId4" cstate="print"/>
          <a:srcRect/>
          <a:stretch>
            <a:fillRect/>
          </a:stretch>
        </p:blipFill>
        <p:spPr bwMode="auto">
          <a:xfrm>
            <a:off x="6495803" y="1377538"/>
            <a:ext cx="2832602" cy="2621500"/>
          </a:xfrm>
          <a:prstGeom prst="rect">
            <a:avLst/>
          </a:prstGeom>
          <a:noFill/>
          <a:ln w="9525" cap="flat" algn="ctr">
            <a:solidFill>
              <a:srgbClr val="0D0D0D"/>
            </a:solidFill>
            <a:prstDash val="solid"/>
            <a:miter lim="800000"/>
            <a:headEnd type="none" w="med" len="med"/>
            <a:tailEnd type="none" w="med" len="med"/>
          </a:ln>
        </p:spPr>
      </p:pic>
      <p:sp>
        <p:nvSpPr>
          <p:cNvPr id="17" name="标题 1">
            <a:extLst>
              <a:ext uri="{FF2B5EF4-FFF2-40B4-BE49-F238E27FC236}">
                <a16:creationId xmlns:a16="http://schemas.microsoft.com/office/drawing/2014/main" id="{6F0865C6-D9C2-7443-8206-3AED57C397E3}"/>
              </a:ext>
            </a:extLst>
          </p:cNvPr>
          <p:cNvSpPr>
            <a:spLocks noGrp="1"/>
          </p:cNvSpPr>
          <p:nvPr>
            <p:ph type="title"/>
          </p:nvPr>
        </p:nvSpPr>
        <p:spPr>
          <a:xfrm>
            <a:off x="635961" y="0"/>
            <a:ext cx="10674590" cy="844601"/>
          </a:xfrm>
        </p:spPr>
        <p:txBody>
          <a:bodyPr>
            <a:normAutofit/>
          </a:bodyPr>
          <a:lstStyle/>
          <a:p>
            <a:r>
              <a:rPr lang="zh-CN" altLang="en-US" dirty="0"/>
              <a:t>（</a:t>
            </a:r>
            <a:r>
              <a:rPr lang="en-US" altLang="zh-CN" dirty="0"/>
              <a:t>3</a:t>
            </a:r>
            <a:r>
              <a:rPr lang="zh-CN" altLang="en-US" dirty="0"/>
              <a:t>）机械式计算机</a:t>
            </a:r>
          </a:p>
        </p:txBody>
      </p:sp>
    </p:spTree>
    <p:extLst>
      <p:ext uri="{BB962C8B-B14F-4D97-AF65-F5344CB8AC3E}">
        <p14:creationId xmlns:p14="http://schemas.microsoft.com/office/powerpoint/2010/main" val="802888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0A952E-E335-4C29-BCDA-CF5F43B6413C}"/>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71BE5250-86FE-4049-BC0E-F059389D7E5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78ADB33-5EEE-412E-BB8F-2A43B4B7E2AE}"/>
              </a:ext>
            </a:extLst>
          </p:cNvPr>
          <p:cNvSpPr>
            <a:spLocks noGrp="1"/>
          </p:cNvSpPr>
          <p:nvPr>
            <p:ph type="sldNum" sz="quarter" idx="12"/>
          </p:nvPr>
        </p:nvSpPr>
        <p:spPr/>
        <p:txBody>
          <a:bodyPr/>
          <a:lstStyle/>
          <a:p>
            <a:fld id="{5B3F3CCD-5AE8-4BDA-99FD-25BB3DCCC447}" type="slidenum">
              <a:rPr lang="zh-CN" altLang="en-US" smtClean="0"/>
              <a:pPr/>
              <a:t>13</a:t>
            </a:fld>
            <a:endParaRPr lang="zh-CN" altLang="en-US"/>
          </a:p>
        </p:txBody>
      </p:sp>
      <p:pic>
        <p:nvPicPr>
          <p:cNvPr id="7" name="Picture 2">
            <a:extLst>
              <a:ext uri="{FF2B5EF4-FFF2-40B4-BE49-F238E27FC236}">
                <a16:creationId xmlns:a16="http://schemas.microsoft.com/office/drawing/2014/main" id="{A174D96B-BACC-4C3E-8825-D9DA06FC27B5}"/>
              </a:ext>
            </a:extLst>
          </p:cNvPr>
          <p:cNvPicPr preferRelativeResize="0">
            <a:picLocks noChangeArrowheads="1"/>
          </p:cNvPicPr>
          <p:nvPr/>
        </p:nvPicPr>
        <p:blipFill>
          <a:blip r:embed="rId2" cstate="print"/>
          <a:srcRect/>
          <a:stretch>
            <a:fillRect/>
          </a:stretch>
        </p:blipFill>
        <p:spPr bwMode="auto">
          <a:xfrm>
            <a:off x="1314003" y="2035575"/>
            <a:ext cx="1543464" cy="2212716"/>
          </a:xfrm>
          <a:prstGeom prst="rect">
            <a:avLst/>
          </a:prstGeom>
          <a:noFill/>
          <a:ln w="9525" cap="flat" algn="ctr">
            <a:solidFill>
              <a:srgbClr val="000000"/>
            </a:solidFill>
            <a:prstDash val="solid"/>
            <a:miter lim="800000"/>
            <a:headEnd type="none" w="med" len="med"/>
            <a:tailEnd type="none" w="med" len="med"/>
          </a:ln>
        </p:spPr>
      </p:pic>
      <p:sp>
        <p:nvSpPr>
          <p:cNvPr id="8" name="TextBox 17">
            <a:extLst>
              <a:ext uri="{FF2B5EF4-FFF2-40B4-BE49-F238E27FC236}">
                <a16:creationId xmlns:a16="http://schemas.microsoft.com/office/drawing/2014/main" id="{8DF78353-9C5C-4147-964B-8749F3A8BDE2}"/>
              </a:ext>
            </a:extLst>
          </p:cNvPr>
          <p:cNvSpPr>
            <a:spLocks noChangeArrowheads="1"/>
          </p:cNvSpPr>
          <p:nvPr/>
        </p:nvSpPr>
        <p:spPr bwMode="auto">
          <a:xfrm>
            <a:off x="161453" y="4885352"/>
            <a:ext cx="3522133" cy="325795"/>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en-US" sz="1517" b="1" dirty="0">
                <a:solidFill>
                  <a:srgbClr val="008000"/>
                </a:solidFill>
                <a:latin typeface="腾讯体 W3" panose="020C04030202040F0204" pitchFamily="34" charset="-122"/>
                <a:ea typeface="腾讯体 W3" panose="020C04030202040F0204" pitchFamily="34" charset="-122"/>
              </a:rPr>
              <a:t>Herman Hollerith (1860-1929)</a:t>
            </a:r>
            <a:endParaRPr lang="zh-CN" altLang="en-US" sz="1517" b="1" dirty="0">
              <a:solidFill>
                <a:srgbClr val="008000"/>
              </a:solidFill>
              <a:latin typeface="腾讯体 W3" panose="020C04030202040F0204" pitchFamily="34" charset="-122"/>
              <a:ea typeface="腾讯体 W3" panose="020C04030202040F0204" pitchFamily="34" charset="-122"/>
            </a:endParaRPr>
          </a:p>
        </p:txBody>
      </p:sp>
      <p:sp>
        <p:nvSpPr>
          <p:cNvPr id="9" name="TextBox 17">
            <a:extLst>
              <a:ext uri="{FF2B5EF4-FFF2-40B4-BE49-F238E27FC236}">
                <a16:creationId xmlns:a16="http://schemas.microsoft.com/office/drawing/2014/main" id="{FD52BED5-92E0-4A95-B636-DD8599B1B65A}"/>
              </a:ext>
            </a:extLst>
          </p:cNvPr>
          <p:cNvSpPr>
            <a:spLocks noChangeArrowheads="1"/>
          </p:cNvSpPr>
          <p:nvPr/>
        </p:nvSpPr>
        <p:spPr bwMode="auto">
          <a:xfrm>
            <a:off x="526093" y="4335843"/>
            <a:ext cx="2980267" cy="559256"/>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美国著名统计专家</a:t>
            </a:r>
            <a:r>
              <a:rPr lang="en-US" altLang="zh-CN" sz="1517" b="1" dirty="0">
                <a:solidFill>
                  <a:srgbClr val="008000"/>
                </a:solidFill>
                <a:latin typeface="腾讯体 W3" panose="020C04030202040F0204" pitchFamily="34" charset="-122"/>
                <a:ea typeface="腾讯体 W3" panose="020C04030202040F0204" pitchFamily="34" charset="-122"/>
              </a:rPr>
              <a:t>——</a:t>
            </a:r>
          </a:p>
          <a:p>
            <a:pPr algn="ctr"/>
            <a:r>
              <a:rPr lang="zh-CN" altLang="en-US" sz="1517" b="1" dirty="0">
                <a:solidFill>
                  <a:srgbClr val="008000"/>
                </a:solidFill>
                <a:latin typeface="腾讯体 W3" panose="020C04030202040F0204" pitchFamily="34" charset="-122"/>
                <a:ea typeface="腾讯体 W3" panose="020C04030202040F0204" pitchFamily="34" charset="-122"/>
              </a:rPr>
              <a:t>赫尔曼</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霍列瑞斯</a:t>
            </a:r>
          </a:p>
        </p:txBody>
      </p:sp>
      <p:pic>
        <p:nvPicPr>
          <p:cNvPr id="10" name="Picture 8">
            <a:extLst>
              <a:ext uri="{FF2B5EF4-FFF2-40B4-BE49-F238E27FC236}">
                <a16:creationId xmlns:a16="http://schemas.microsoft.com/office/drawing/2014/main" id="{C5D2D66A-4657-4090-BBFF-B3743599C78F}"/>
              </a:ext>
            </a:extLst>
          </p:cNvPr>
          <p:cNvPicPr preferRelativeResize="0">
            <a:picLocks noChangeArrowheads="1"/>
          </p:cNvPicPr>
          <p:nvPr/>
        </p:nvPicPr>
        <p:blipFill>
          <a:blip r:embed="rId3" cstate="print"/>
          <a:srcRect/>
          <a:stretch>
            <a:fillRect/>
          </a:stretch>
        </p:blipFill>
        <p:spPr bwMode="auto">
          <a:xfrm>
            <a:off x="3506360" y="1875900"/>
            <a:ext cx="2509378" cy="2459943"/>
          </a:xfrm>
          <a:prstGeom prst="rect">
            <a:avLst/>
          </a:prstGeom>
          <a:noFill/>
          <a:ln w="9525" cap="flat" algn="ctr">
            <a:solidFill>
              <a:srgbClr val="000000"/>
            </a:solidFill>
            <a:prstDash val="solid"/>
            <a:miter lim="800000"/>
            <a:headEnd type="none" w="med" len="med"/>
            <a:tailEnd type="none" w="med" len="med"/>
          </a:ln>
        </p:spPr>
      </p:pic>
      <p:sp>
        <p:nvSpPr>
          <p:cNvPr id="11" name="TextBox 17">
            <a:extLst>
              <a:ext uri="{FF2B5EF4-FFF2-40B4-BE49-F238E27FC236}">
                <a16:creationId xmlns:a16="http://schemas.microsoft.com/office/drawing/2014/main" id="{E5527A01-3B33-4B87-B6F6-1ACFE6653088}"/>
              </a:ext>
            </a:extLst>
          </p:cNvPr>
          <p:cNvSpPr>
            <a:spLocks noChangeArrowheads="1"/>
          </p:cNvSpPr>
          <p:nvPr/>
        </p:nvSpPr>
        <p:spPr bwMode="auto">
          <a:xfrm>
            <a:off x="3363857" y="4504399"/>
            <a:ext cx="2980267" cy="325795"/>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霍列瑞斯发明的自动制表机</a:t>
            </a:r>
          </a:p>
        </p:txBody>
      </p:sp>
      <p:sp>
        <p:nvSpPr>
          <p:cNvPr id="12" name="TextBox 17">
            <a:extLst>
              <a:ext uri="{FF2B5EF4-FFF2-40B4-BE49-F238E27FC236}">
                <a16:creationId xmlns:a16="http://schemas.microsoft.com/office/drawing/2014/main" id="{F43DDBCE-CE52-457B-9D2C-8368DA2E93C8}"/>
              </a:ext>
            </a:extLst>
          </p:cNvPr>
          <p:cNvSpPr>
            <a:spLocks noChangeArrowheads="1"/>
          </p:cNvSpPr>
          <p:nvPr/>
        </p:nvSpPr>
        <p:spPr bwMode="auto">
          <a:xfrm>
            <a:off x="9030220" y="4335843"/>
            <a:ext cx="2532280" cy="559256"/>
          </a:xfrm>
          <a:prstGeom prst="rect">
            <a:avLst/>
          </a:prstGeom>
          <a:noFill/>
          <a:ln w="9525" cap="flat" algn="ctr">
            <a:noFill/>
            <a:prstDash val="solid"/>
            <a:miter lim="800000"/>
            <a:headEnd type="none" w="med" len="med"/>
            <a:tailEnd type="none" w="med" len="med"/>
          </a:ln>
          <a:effectLst/>
        </p:spPr>
        <p:txBody>
          <a:bodyPr wrap="square">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鲍德温发明的手摇计算机，</a:t>
            </a:r>
            <a:r>
              <a:rPr lang="en-US" altLang="zh-CN" sz="1517" b="1" dirty="0">
                <a:solidFill>
                  <a:srgbClr val="008000"/>
                </a:solidFill>
                <a:latin typeface="腾讯体 W3" panose="020C04030202040F0204" pitchFamily="34" charset="-122"/>
                <a:ea typeface="腾讯体 W3" panose="020C04030202040F0204" pitchFamily="34" charset="-122"/>
              </a:rPr>
              <a:t>1873</a:t>
            </a:r>
            <a:r>
              <a:rPr lang="zh-CN" altLang="en-US" sz="1517" b="1" dirty="0">
                <a:solidFill>
                  <a:srgbClr val="008000"/>
                </a:solidFill>
                <a:latin typeface="腾讯体 W3" panose="020C04030202040F0204" pitchFamily="34" charset="-122"/>
                <a:ea typeface="腾讯体 W3" panose="020C04030202040F0204" pitchFamily="34" charset="-122"/>
              </a:rPr>
              <a:t>年</a:t>
            </a:r>
          </a:p>
        </p:txBody>
      </p:sp>
      <p:sp>
        <p:nvSpPr>
          <p:cNvPr id="13" name="TextBox 17">
            <a:extLst>
              <a:ext uri="{FF2B5EF4-FFF2-40B4-BE49-F238E27FC236}">
                <a16:creationId xmlns:a16="http://schemas.microsoft.com/office/drawing/2014/main" id="{BFEB5A74-52C5-4970-8D85-D7EA4A2ECC4A}"/>
              </a:ext>
            </a:extLst>
          </p:cNvPr>
          <p:cNvSpPr>
            <a:spLocks noChangeArrowheads="1"/>
          </p:cNvSpPr>
          <p:nvPr/>
        </p:nvSpPr>
        <p:spPr bwMode="auto">
          <a:xfrm>
            <a:off x="6452721" y="4335843"/>
            <a:ext cx="2577499" cy="559256"/>
          </a:xfrm>
          <a:prstGeom prst="rect">
            <a:avLst/>
          </a:prstGeom>
          <a:noFill/>
          <a:ln w="9525" cap="flat" algn="ctr">
            <a:noFill/>
            <a:prstDash val="solid"/>
            <a:miter lim="800000"/>
            <a:headEnd type="none" w="med" len="med"/>
            <a:tailEnd type="none" w="med" len="med"/>
          </a:ln>
          <a:effectLst/>
        </p:spPr>
        <p:txBody>
          <a:bodyPr wrap="square">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弗兰克</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鲍德温</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ctr"/>
            <a:r>
              <a:rPr lang="en-US" altLang="zh-CN" sz="1517" b="1" dirty="0">
                <a:solidFill>
                  <a:srgbClr val="008000"/>
                </a:solidFill>
                <a:latin typeface="腾讯体 W3" panose="020C04030202040F0204" pitchFamily="34" charset="-122"/>
                <a:ea typeface="腾讯体 W3" panose="020C04030202040F0204" pitchFamily="34" charset="-122"/>
              </a:rPr>
              <a:t>(</a:t>
            </a:r>
            <a:r>
              <a:rPr lang="en-US" altLang="en-US" sz="1517" b="1" dirty="0">
                <a:solidFill>
                  <a:srgbClr val="008000"/>
                </a:solidFill>
                <a:latin typeface="腾讯体 W3" panose="020C04030202040F0204" pitchFamily="34" charset="-122"/>
                <a:ea typeface="腾讯体 W3" panose="020C04030202040F0204" pitchFamily="34" charset="-122"/>
              </a:rPr>
              <a:t>Frank Baldwin)</a:t>
            </a:r>
            <a:endParaRPr lang="zh-CN" altLang="en-US" sz="1517" b="1" dirty="0">
              <a:solidFill>
                <a:srgbClr val="008000"/>
              </a:solidFill>
              <a:latin typeface="腾讯体 W3" panose="020C04030202040F0204" pitchFamily="34" charset="-122"/>
              <a:ea typeface="腾讯体 W3" panose="020C04030202040F0204" pitchFamily="34" charset="-122"/>
            </a:endParaRPr>
          </a:p>
        </p:txBody>
      </p:sp>
      <p:pic>
        <p:nvPicPr>
          <p:cNvPr id="14" name="Picture 2">
            <a:extLst>
              <a:ext uri="{FF2B5EF4-FFF2-40B4-BE49-F238E27FC236}">
                <a16:creationId xmlns:a16="http://schemas.microsoft.com/office/drawing/2014/main" id="{C631BF38-CCCE-48A7-8F82-061FCDA4A778}"/>
              </a:ext>
            </a:extLst>
          </p:cNvPr>
          <p:cNvPicPr preferRelativeResize="0">
            <a:picLocks noChangeArrowheads="1"/>
          </p:cNvPicPr>
          <p:nvPr/>
        </p:nvPicPr>
        <p:blipFill>
          <a:blip r:embed="rId4" cstate="print"/>
          <a:srcRect/>
          <a:stretch>
            <a:fillRect/>
          </a:stretch>
        </p:blipFill>
        <p:spPr bwMode="auto">
          <a:xfrm>
            <a:off x="6897651" y="2338342"/>
            <a:ext cx="1687641" cy="1738019"/>
          </a:xfrm>
          <a:prstGeom prst="rect">
            <a:avLst/>
          </a:prstGeom>
          <a:noFill/>
          <a:ln w="9525" cap="flat" algn="ctr">
            <a:noFill/>
            <a:prstDash val="solid"/>
            <a:miter lim="800000"/>
            <a:headEnd type="none" w="med" len="med"/>
            <a:tailEnd type="none" w="med" len="med"/>
          </a:ln>
          <a:effectLst/>
        </p:spPr>
      </p:pic>
      <p:pic>
        <p:nvPicPr>
          <p:cNvPr id="15" name="Picture 3">
            <a:extLst>
              <a:ext uri="{FF2B5EF4-FFF2-40B4-BE49-F238E27FC236}">
                <a16:creationId xmlns:a16="http://schemas.microsoft.com/office/drawing/2014/main" id="{7E0BBECA-D37A-48A2-A3F0-F3E967E070E1}"/>
              </a:ext>
            </a:extLst>
          </p:cNvPr>
          <p:cNvPicPr preferRelativeResize="0">
            <a:picLocks noChangeArrowheads="1"/>
          </p:cNvPicPr>
          <p:nvPr/>
        </p:nvPicPr>
        <p:blipFill>
          <a:blip r:embed="rId5" cstate="print"/>
          <a:srcRect/>
          <a:stretch>
            <a:fillRect/>
          </a:stretch>
        </p:blipFill>
        <p:spPr bwMode="auto">
          <a:xfrm>
            <a:off x="8856988" y="2167032"/>
            <a:ext cx="2509377" cy="1949803"/>
          </a:xfrm>
          <a:prstGeom prst="rect">
            <a:avLst/>
          </a:prstGeom>
          <a:noFill/>
          <a:ln w="9525" cap="flat" algn="ctr">
            <a:solidFill>
              <a:srgbClr val="000000"/>
            </a:solidFill>
            <a:prstDash val="solid"/>
            <a:miter lim="800000"/>
            <a:headEnd type="none" w="med" len="med"/>
            <a:tailEnd type="none" w="med" len="med"/>
          </a:ln>
        </p:spPr>
      </p:pic>
      <p:sp>
        <p:nvSpPr>
          <p:cNvPr id="16" name="标题 1">
            <a:extLst>
              <a:ext uri="{FF2B5EF4-FFF2-40B4-BE49-F238E27FC236}">
                <a16:creationId xmlns:a16="http://schemas.microsoft.com/office/drawing/2014/main" id="{F1A78AAC-0D02-1B48-80EF-432FE05B2ED5}"/>
              </a:ext>
            </a:extLst>
          </p:cNvPr>
          <p:cNvSpPr>
            <a:spLocks noGrp="1"/>
          </p:cNvSpPr>
          <p:nvPr>
            <p:ph type="title"/>
          </p:nvPr>
        </p:nvSpPr>
        <p:spPr/>
        <p:txBody>
          <a:bodyPr>
            <a:normAutofit/>
          </a:bodyPr>
          <a:lstStyle/>
          <a:p>
            <a:r>
              <a:rPr lang="zh-CN" altLang="en-US" dirty="0"/>
              <a:t>（</a:t>
            </a:r>
            <a:r>
              <a:rPr lang="en-US" altLang="zh-CN" dirty="0"/>
              <a:t>3</a:t>
            </a:r>
            <a:r>
              <a:rPr lang="zh-CN" altLang="en-US" dirty="0"/>
              <a:t>）机械式计算机</a:t>
            </a:r>
          </a:p>
        </p:txBody>
      </p:sp>
    </p:spTree>
    <p:extLst>
      <p:ext uri="{BB962C8B-B14F-4D97-AF65-F5344CB8AC3E}">
        <p14:creationId xmlns:p14="http://schemas.microsoft.com/office/powerpoint/2010/main" val="379208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par>
                          <p:cTn id="21" fill="hold">
                            <p:stCondLst>
                              <p:cond delay="1000"/>
                            </p:stCondLst>
                            <p:childTnLst>
                              <p:par>
                                <p:cTn id="22" presetID="4"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ox(in)">
                                      <p:cBhvr>
                                        <p:cTn id="24" dur="500"/>
                                        <p:tgtEl>
                                          <p:spTgt spid="1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in)">
                                      <p:cBhvr>
                                        <p:cTn id="27" dur="500"/>
                                        <p:tgtEl>
                                          <p:spTgt spid="13"/>
                                        </p:tgtEl>
                                      </p:cBhvr>
                                    </p:animEffect>
                                  </p:childTnLst>
                                </p:cTn>
                              </p:par>
                            </p:childTnLst>
                          </p:cTn>
                        </p:par>
                        <p:par>
                          <p:cTn id="28" fill="hold">
                            <p:stCondLst>
                              <p:cond delay="1500"/>
                            </p:stCondLst>
                            <p:childTnLst>
                              <p:par>
                                <p:cTn id="29" presetID="4"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ox(in)">
                                      <p:cBhvr>
                                        <p:cTn id="31" dur="500"/>
                                        <p:tgtEl>
                                          <p:spTgt spid="15"/>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ox(i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2245B1E-8198-41B6-A25D-1BC1A9F87414}"/>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89D2904B-E8A1-42B7-B0FD-EAD4DA9A7D2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CDD758BB-A8D1-4382-ABD7-704657A09DFC}"/>
              </a:ext>
            </a:extLst>
          </p:cNvPr>
          <p:cNvSpPr>
            <a:spLocks noGrp="1"/>
          </p:cNvSpPr>
          <p:nvPr>
            <p:ph type="sldNum" sz="quarter" idx="12"/>
          </p:nvPr>
        </p:nvSpPr>
        <p:spPr/>
        <p:txBody>
          <a:bodyPr/>
          <a:lstStyle/>
          <a:p>
            <a:fld id="{5B3F3CCD-5AE8-4BDA-99FD-25BB3DCCC447}" type="slidenum">
              <a:rPr lang="zh-CN" altLang="en-US" smtClean="0"/>
              <a:pPr/>
              <a:t>14</a:t>
            </a:fld>
            <a:endParaRPr lang="zh-CN" altLang="en-US"/>
          </a:p>
        </p:txBody>
      </p:sp>
      <p:sp>
        <p:nvSpPr>
          <p:cNvPr id="8" name="内容占位符 5">
            <a:extLst>
              <a:ext uri="{FF2B5EF4-FFF2-40B4-BE49-F238E27FC236}">
                <a16:creationId xmlns:a16="http://schemas.microsoft.com/office/drawing/2014/main" id="{01E8B459-EA6F-4134-9D5E-4BF2DDEFFF04}"/>
              </a:ext>
            </a:extLst>
          </p:cNvPr>
          <p:cNvSpPr txBox="1">
            <a:spLocks/>
          </p:cNvSpPr>
          <p:nvPr/>
        </p:nvSpPr>
        <p:spPr>
          <a:xfrm>
            <a:off x="1625937" y="952868"/>
            <a:ext cx="8229600" cy="52641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zh-CN" altLang="en-US">
                <a:latin typeface="腾讯体 W3" panose="020C04030202040F0204" pitchFamily="34" charset="-122"/>
                <a:ea typeface="腾讯体 W3" panose="020C04030202040F0204" pitchFamily="34" charset="-122"/>
              </a:rPr>
              <a:t>为中国两弹一星做出贡献的手摇式计算机</a:t>
            </a:r>
            <a:endParaRPr lang="zh-CN" altLang="en-US" dirty="0">
              <a:latin typeface="腾讯体 W3" panose="020C04030202040F0204" pitchFamily="34" charset="-122"/>
              <a:ea typeface="腾讯体 W3" panose="020C04030202040F0204" pitchFamily="34" charset="-122"/>
            </a:endParaRPr>
          </a:p>
        </p:txBody>
      </p:sp>
      <p:pic>
        <p:nvPicPr>
          <p:cNvPr id="10" name="图片 6">
            <a:extLst>
              <a:ext uri="{FF2B5EF4-FFF2-40B4-BE49-F238E27FC236}">
                <a16:creationId xmlns:a16="http://schemas.microsoft.com/office/drawing/2014/main" id="{0E463CCA-5E5C-4F60-AD9F-816B1A20D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8487" y="1608505"/>
            <a:ext cx="3898900"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7">
            <a:extLst>
              <a:ext uri="{FF2B5EF4-FFF2-40B4-BE49-F238E27FC236}">
                <a16:creationId xmlns:a16="http://schemas.microsoft.com/office/drawing/2014/main" id="{19314994-F4FD-4176-A5D7-D7AC5B5FE0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4262" y="1586280"/>
            <a:ext cx="391795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8">
            <a:extLst>
              <a:ext uri="{FF2B5EF4-FFF2-40B4-BE49-F238E27FC236}">
                <a16:creationId xmlns:a16="http://schemas.microsoft.com/office/drawing/2014/main" id="{899C9887-F548-48C7-9321-9E49C57693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75362" y="4027855"/>
            <a:ext cx="52578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B3D7CF0A-6FB6-1A47-A372-AC0E90EE6004}"/>
              </a:ext>
            </a:extLst>
          </p:cNvPr>
          <p:cNvSpPr>
            <a:spLocks noGrp="1"/>
          </p:cNvSpPr>
          <p:nvPr>
            <p:ph type="title"/>
          </p:nvPr>
        </p:nvSpPr>
        <p:spPr>
          <a:xfrm>
            <a:off x="635961" y="0"/>
            <a:ext cx="10674590" cy="844601"/>
          </a:xfrm>
        </p:spPr>
        <p:txBody>
          <a:bodyPr>
            <a:normAutofit/>
          </a:bodyPr>
          <a:lstStyle/>
          <a:p>
            <a:r>
              <a:rPr lang="zh-CN" altLang="en-US" dirty="0"/>
              <a:t>（</a:t>
            </a:r>
            <a:r>
              <a:rPr lang="en-US" altLang="zh-CN" dirty="0"/>
              <a:t>3</a:t>
            </a:r>
            <a:r>
              <a:rPr lang="zh-CN" altLang="en-US" dirty="0"/>
              <a:t>）机械式计算机</a:t>
            </a:r>
          </a:p>
        </p:txBody>
      </p:sp>
    </p:spTree>
    <p:extLst>
      <p:ext uri="{BB962C8B-B14F-4D97-AF65-F5344CB8AC3E}">
        <p14:creationId xmlns:p14="http://schemas.microsoft.com/office/powerpoint/2010/main" val="112493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6C416-53C5-4B02-849A-82012555EAFA}"/>
              </a:ext>
            </a:extLst>
          </p:cNvPr>
          <p:cNvSpPr>
            <a:spLocks noGrp="1"/>
          </p:cNvSpPr>
          <p:nvPr>
            <p:ph type="title"/>
          </p:nvPr>
        </p:nvSpPr>
        <p:spPr/>
        <p:txBody>
          <a:bodyPr>
            <a:normAutofit/>
          </a:bodyPr>
          <a:lstStyle/>
          <a:p>
            <a:r>
              <a:rPr lang="zh-CN" altLang="en-US" dirty="0"/>
              <a:t>（</a:t>
            </a:r>
            <a:r>
              <a:rPr lang="en-US" altLang="zh-CN" dirty="0"/>
              <a:t>3</a:t>
            </a:r>
            <a:r>
              <a:rPr lang="zh-CN" altLang="en-US" dirty="0"/>
              <a:t>）机械式计算机</a:t>
            </a:r>
          </a:p>
        </p:txBody>
      </p:sp>
      <p:sp>
        <p:nvSpPr>
          <p:cNvPr id="4" name="日期占位符 3">
            <a:extLst>
              <a:ext uri="{FF2B5EF4-FFF2-40B4-BE49-F238E27FC236}">
                <a16:creationId xmlns:a16="http://schemas.microsoft.com/office/drawing/2014/main" id="{24DD1FB9-8013-40DB-88CC-62EF20D25972}"/>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25191FA6-232E-4CA4-B3BC-667C2FC175B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173F451-F9E5-42CA-A2E8-41DFF9698EFF}"/>
              </a:ext>
            </a:extLst>
          </p:cNvPr>
          <p:cNvSpPr>
            <a:spLocks noGrp="1"/>
          </p:cNvSpPr>
          <p:nvPr>
            <p:ph type="sldNum" sz="quarter" idx="12"/>
          </p:nvPr>
        </p:nvSpPr>
        <p:spPr/>
        <p:txBody>
          <a:bodyPr/>
          <a:lstStyle/>
          <a:p>
            <a:fld id="{5B3F3CCD-5AE8-4BDA-99FD-25BB3DCCC447}" type="slidenum">
              <a:rPr lang="zh-CN" altLang="en-US" smtClean="0"/>
              <a:pPr/>
              <a:t>15</a:t>
            </a:fld>
            <a:endParaRPr lang="zh-CN" altLang="en-US"/>
          </a:p>
        </p:txBody>
      </p:sp>
      <p:sp>
        <p:nvSpPr>
          <p:cNvPr id="8" name="内容占位符 1">
            <a:extLst>
              <a:ext uri="{FF2B5EF4-FFF2-40B4-BE49-F238E27FC236}">
                <a16:creationId xmlns:a16="http://schemas.microsoft.com/office/drawing/2014/main" id="{A35FF879-0CDC-4F5A-A749-33B694706CDA}"/>
              </a:ext>
            </a:extLst>
          </p:cNvPr>
          <p:cNvSpPr txBox="1">
            <a:spLocks/>
          </p:cNvSpPr>
          <p:nvPr/>
        </p:nvSpPr>
        <p:spPr>
          <a:xfrm>
            <a:off x="1147542" y="964980"/>
            <a:ext cx="8229600" cy="52641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defRPr/>
            </a:pPr>
            <a:r>
              <a:rPr lang="zh-CN" altLang="en-US" b="1" dirty="0">
                <a:latin typeface="腾讯体 W3" panose="020C04030202040F0204" pitchFamily="34" charset="-122"/>
                <a:ea typeface="腾讯体 W3" panose="020C04030202040F0204" pitchFamily="34" charset="-122"/>
              </a:rPr>
              <a:t>古代和近现代二进制发展</a:t>
            </a:r>
          </a:p>
        </p:txBody>
      </p:sp>
      <p:pic>
        <p:nvPicPr>
          <p:cNvPr id="10" name="图片 9">
            <a:extLst>
              <a:ext uri="{FF2B5EF4-FFF2-40B4-BE49-F238E27FC236}">
                <a16:creationId xmlns:a16="http://schemas.microsoft.com/office/drawing/2014/main" id="{FEF8137E-729A-4D4C-BAEA-48D64AD1C9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5342" y="1833342"/>
            <a:ext cx="35687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s://ss0.bdstatic.com/70cFuHSh_Q1YnxGkpoWK1HF6hhy/it/u=2673554173,4111004461&amp;fm=26&amp;gp=0.jpg">
            <a:extLst>
              <a:ext uri="{FF2B5EF4-FFF2-40B4-BE49-F238E27FC236}">
                <a16:creationId xmlns:a16="http://schemas.microsoft.com/office/drawing/2014/main" id="{329DADC1-569F-4D04-AA51-8200DC2A2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416" y="2594224"/>
            <a:ext cx="425608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6">
            <a:extLst>
              <a:ext uri="{FF2B5EF4-FFF2-40B4-BE49-F238E27FC236}">
                <a16:creationId xmlns:a16="http://schemas.microsoft.com/office/drawing/2014/main" id="{2B11B4C4-3ACC-4CDF-AF29-F1E635A159FD}"/>
              </a:ext>
            </a:extLst>
          </p:cNvPr>
          <p:cNvSpPr txBox="1">
            <a:spLocks noChangeArrowheads="1"/>
          </p:cNvSpPr>
          <p:nvPr/>
        </p:nvSpPr>
        <p:spPr bwMode="auto">
          <a:xfrm>
            <a:off x="2166717" y="5454430"/>
            <a:ext cx="16922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a:latin typeface="腾讯体 W3" panose="020C04030202040F0204" pitchFamily="34" charset="-122"/>
                <a:ea typeface="腾讯体 W3" panose="020C04030202040F0204" pitchFamily="34" charset="-122"/>
              </a:rPr>
              <a:t>伏羲先天八卦</a:t>
            </a:r>
          </a:p>
        </p:txBody>
      </p:sp>
      <p:sp>
        <p:nvSpPr>
          <p:cNvPr id="16" name="文本框 7">
            <a:extLst>
              <a:ext uri="{FF2B5EF4-FFF2-40B4-BE49-F238E27FC236}">
                <a16:creationId xmlns:a16="http://schemas.microsoft.com/office/drawing/2014/main" id="{5D2DB5F7-A922-46EE-89DE-9D97F3FDA8CA}"/>
              </a:ext>
            </a:extLst>
          </p:cNvPr>
          <p:cNvSpPr txBox="1">
            <a:spLocks noChangeArrowheads="1"/>
          </p:cNvSpPr>
          <p:nvPr/>
        </p:nvSpPr>
        <p:spPr bwMode="auto">
          <a:xfrm>
            <a:off x="6744273" y="5458086"/>
            <a:ext cx="27463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dirty="0">
                <a:latin typeface="腾讯体 W3" panose="020C04030202040F0204" pitchFamily="34" charset="-122"/>
                <a:ea typeface="腾讯体 W3" panose="020C04030202040F0204" pitchFamily="34" charset="-122"/>
              </a:rPr>
              <a:t>莱布尼兹二进制计算手稿</a:t>
            </a:r>
          </a:p>
        </p:txBody>
      </p:sp>
    </p:spTree>
    <p:extLst>
      <p:ext uri="{BB962C8B-B14F-4D97-AF65-F5344CB8AC3E}">
        <p14:creationId xmlns:p14="http://schemas.microsoft.com/office/powerpoint/2010/main" val="311142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26ECD-B7FE-4E57-A2C3-A69F4A8AA00F}"/>
              </a:ext>
            </a:extLst>
          </p:cNvPr>
          <p:cNvSpPr>
            <a:spLocks noGrp="1"/>
          </p:cNvSpPr>
          <p:nvPr>
            <p:ph type="title"/>
          </p:nvPr>
        </p:nvSpPr>
        <p:spPr/>
        <p:txBody>
          <a:bodyPr/>
          <a:lstStyle/>
          <a:p>
            <a:r>
              <a:rPr lang="zh-CN" altLang="en-US" dirty="0"/>
              <a:t>（</a:t>
            </a:r>
            <a:r>
              <a:rPr lang="en-US" altLang="zh-CN" dirty="0"/>
              <a:t>4</a:t>
            </a:r>
            <a:r>
              <a:rPr lang="zh-CN" altLang="en-US" dirty="0"/>
              <a:t>）现代计算机</a:t>
            </a:r>
          </a:p>
        </p:txBody>
      </p:sp>
      <p:sp>
        <p:nvSpPr>
          <p:cNvPr id="4" name="日期占位符 3">
            <a:extLst>
              <a:ext uri="{FF2B5EF4-FFF2-40B4-BE49-F238E27FC236}">
                <a16:creationId xmlns:a16="http://schemas.microsoft.com/office/drawing/2014/main" id="{9270DCE0-B729-43ED-B519-0997E9E55A0E}"/>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ED996992-664C-41EA-8D09-76DE0EC925C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873FBEF-042D-4426-82AB-0FAB383E524D}"/>
              </a:ext>
            </a:extLst>
          </p:cNvPr>
          <p:cNvSpPr>
            <a:spLocks noGrp="1"/>
          </p:cNvSpPr>
          <p:nvPr>
            <p:ph type="sldNum" sz="quarter" idx="12"/>
          </p:nvPr>
        </p:nvSpPr>
        <p:spPr/>
        <p:txBody>
          <a:bodyPr/>
          <a:lstStyle/>
          <a:p>
            <a:fld id="{5B3F3CCD-5AE8-4BDA-99FD-25BB3DCCC447}" type="slidenum">
              <a:rPr lang="zh-CN" altLang="en-US" smtClean="0"/>
              <a:pPr/>
              <a:t>16</a:t>
            </a:fld>
            <a:endParaRPr lang="zh-CN" altLang="en-US"/>
          </a:p>
        </p:txBody>
      </p:sp>
      <p:sp>
        <p:nvSpPr>
          <p:cNvPr id="7" name="标题 1">
            <a:extLst>
              <a:ext uri="{FF2B5EF4-FFF2-40B4-BE49-F238E27FC236}">
                <a16:creationId xmlns:a16="http://schemas.microsoft.com/office/drawing/2014/main" id="{BBA7AA8E-12F5-45CD-8D24-95F44F4DA79F}"/>
              </a:ext>
            </a:extLst>
          </p:cNvPr>
          <p:cNvSpPr txBox="1">
            <a:spLocks/>
          </p:cNvSpPr>
          <p:nvPr/>
        </p:nvSpPr>
        <p:spPr>
          <a:xfrm>
            <a:off x="3758783" y="953747"/>
            <a:ext cx="4045040" cy="891408"/>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zh-CN" altLang="en-US" dirty="0">
                <a:latin typeface="腾讯体 W3" panose="020C04030202040F0204" pitchFamily="34" charset="-122"/>
                <a:ea typeface="腾讯体 W3" panose="020C04030202040F0204" pitchFamily="34" charset="-122"/>
              </a:rPr>
              <a:t>现代计算机理论</a:t>
            </a:r>
          </a:p>
        </p:txBody>
      </p:sp>
      <p:pic>
        <p:nvPicPr>
          <p:cNvPr id="8" name="Picture 5" descr="C:\Users\dell\Desktop\7fedbfd6na44d63c0b329&amp;690.jpg">
            <a:extLst>
              <a:ext uri="{FF2B5EF4-FFF2-40B4-BE49-F238E27FC236}">
                <a16:creationId xmlns:a16="http://schemas.microsoft.com/office/drawing/2014/main" id="{DC541FC5-CF36-4F39-B21E-981BAD51DB9B}"/>
              </a:ext>
            </a:extLst>
          </p:cNvPr>
          <p:cNvPicPr>
            <a:picLocks noChangeAspect="1" noChangeArrowheads="1"/>
          </p:cNvPicPr>
          <p:nvPr/>
        </p:nvPicPr>
        <p:blipFill>
          <a:blip r:embed="rId2" cstate="print"/>
          <a:srcRect/>
          <a:stretch>
            <a:fillRect/>
          </a:stretch>
        </p:blipFill>
        <p:spPr bwMode="auto">
          <a:xfrm>
            <a:off x="2337937" y="2176165"/>
            <a:ext cx="2363246" cy="2952328"/>
          </a:xfrm>
          <a:prstGeom prst="rect">
            <a:avLst/>
          </a:prstGeom>
          <a:noFill/>
        </p:spPr>
      </p:pic>
      <p:pic>
        <p:nvPicPr>
          <p:cNvPr id="9" name="Picture 6">
            <a:extLst>
              <a:ext uri="{FF2B5EF4-FFF2-40B4-BE49-F238E27FC236}">
                <a16:creationId xmlns:a16="http://schemas.microsoft.com/office/drawing/2014/main" id="{E0E7749D-2F9B-4ABC-9790-12E714468004}"/>
              </a:ext>
            </a:extLst>
          </p:cNvPr>
          <p:cNvPicPr>
            <a:picLocks noChangeAspect="1" noChangeArrowheads="1"/>
          </p:cNvPicPr>
          <p:nvPr/>
        </p:nvPicPr>
        <p:blipFill>
          <a:blip r:embed="rId3" cstate="print"/>
          <a:srcRect/>
          <a:stretch>
            <a:fillRect/>
          </a:stretch>
        </p:blipFill>
        <p:spPr bwMode="auto">
          <a:xfrm>
            <a:off x="6340865" y="2176165"/>
            <a:ext cx="4336248" cy="2970330"/>
          </a:xfrm>
          <a:prstGeom prst="rect">
            <a:avLst/>
          </a:prstGeom>
          <a:noFill/>
          <a:ln w="9525">
            <a:noFill/>
            <a:miter lim="800000"/>
            <a:headEnd/>
            <a:tailEnd/>
          </a:ln>
        </p:spPr>
      </p:pic>
      <p:sp>
        <p:nvSpPr>
          <p:cNvPr id="10" name="矩形 9">
            <a:extLst>
              <a:ext uri="{FF2B5EF4-FFF2-40B4-BE49-F238E27FC236}">
                <a16:creationId xmlns:a16="http://schemas.microsoft.com/office/drawing/2014/main" id="{AF2AC708-5133-46E0-8F9C-3E5FDDE0575E}"/>
              </a:ext>
            </a:extLst>
          </p:cNvPr>
          <p:cNvSpPr/>
          <p:nvPr/>
        </p:nvSpPr>
        <p:spPr>
          <a:xfrm>
            <a:off x="1414403" y="5344517"/>
            <a:ext cx="4366900" cy="338554"/>
          </a:xfrm>
          <a:prstGeom prst="rect">
            <a:avLst/>
          </a:prstGeom>
        </p:spPr>
        <p:txBody>
          <a:bodyPr wrap="none">
            <a:spAutoFit/>
          </a:bodyPr>
          <a:lstStyle/>
          <a:p>
            <a:pPr algn="ctr"/>
            <a:r>
              <a:rPr lang="zh-CN" altLang="en-US" sz="1600" b="1" dirty="0">
                <a:solidFill>
                  <a:srgbClr val="008000"/>
                </a:solidFill>
                <a:latin typeface="腾讯体 W3" panose="020C04030202040F0204" pitchFamily="34" charset="-122"/>
                <a:ea typeface="腾讯体 W3" panose="020C04030202040F0204" pitchFamily="34" charset="-122"/>
              </a:rPr>
              <a:t>艾伦</a:t>
            </a:r>
            <a:r>
              <a:rPr lang="en-US" altLang="zh-CN" sz="1600" b="1" dirty="0">
                <a:solidFill>
                  <a:srgbClr val="008000"/>
                </a:solidFill>
                <a:latin typeface="腾讯体 W3" panose="020C04030202040F0204" pitchFamily="34" charset="-122"/>
                <a:ea typeface="腾讯体 W3" panose="020C04030202040F0204" pitchFamily="34" charset="-122"/>
              </a:rPr>
              <a:t>·</a:t>
            </a:r>
            <a:r>
              <a:rPr lang="zh-CN" altLang="en-US" sz="1600" b="1" dirty="0">
                <a:solidFill>
                  <a:srgbClr val="008000"/>
                </a:solidFill>
                <a:latin typeface="腾讯体 W3" panose="020C04030202040F0204" pitchFamily="34" charset="-122"/>
                <a:ea typeface="腾讯体 W3" panose="020C04030202040F0204" pitchFamily="34" charset="-122"/>
              </a:rPr>
              <a:t>麦席森</a:t>
            </a:r>
            <a:r>
              <a:rPr lang="en-US" altLang="zh-CN" sz="1600" b="1" dirty="0">
                <a:solidFill>
                  <a:srgbClr val="008000"/>
                </a:solidFill>
                <a:latin typeface="腾讯体 W3" panose="020C04030202040F0204" pitchFamily="34" charset="-122"/>
                <a:ea typeface="腾讯体 W3" panose="020C04030202040F0204" pitchFamily="34" charset="-122"/>
              </a:rPr>
              <a:t>·</a:t>
            </a:r>
            <a:r>
              <a:rPr lang="zh-CN" altLang="en-US" sz="1600" b="1" dirty="0">
                <a:solidFill>
                  <a:srgbClr val="008000"/>
                </a:solidFill>
                <a:latin typeface="腾讯体 W3" panose="020C04030202040F0204" pitchFamily="34" charset="-122"/>
                <a:ea typeface="腾讯体 W3" panose="020C04030202040F0204" pitchFamily="34" charset="-122"/>
              </a:rPr>
              <a:t>图灵（</a:t>
            </a:r>
            <a:r>
              <a:rPr lang="en-US" altLang="zh-CN" sz="1600" b="1" dirty="0">
                <a:solidFill>
                  <a:srgbClr val="008000"/>
                </a:solidFill>
                <a:latin typeface="腾讯体 W3" panose="020C04030202040F0204" pitchFamily="34" charset="-122"/>
                <a:ea typeface="腾讯体 W3" panose="020C04030202040F0204" pitchFamily="34" charset="-122"/>
              </a:rPr>
              <a:t>Alan </a:t>
            </a:r>
            <a:r>
              <a:rPr lang="en-US" altLang="zh-CN" sz="1600" b="1" dirty="0" err="1">
                <a:solidFill>
                  <a:srgbClr val="008000"/>
                </a:solidFill>
                <a:latin typeface="腾讯体 W3" panose="020C04030202040F0204" pitchFamily="34" charset="-122"/>
                <a:ea typeface="腾讯体 W3" panose="020C04030202040F0204" pitchFamily="34" charset="-122"/>
              </a:rPr>
              <a:t>Mathison</a:t>
            </a:r>
            <a:r>
              <a:rPr lang="en-US" altLang="zh-CN" sz="1600" b="1" dirty="0">
                <a:solidFill>
                  <a:srgbClr val="008000"/>
                </a:solidFill>
                <a:latin typeface="腾讯体 W3" panose="020C04030202040F0204" pitchFamily="34" charset="-122"/>
                <a:ea typeface="腾讯体 W3" panose="020C04030202040F0204" pitchFamily="34" charset="-122"/>
              </a:rPr>
              <a:t> Turing</a:t>
            </a:r>
            <a:r>
              <a:rPr lang="zh-CN" altLang="en-US" sz="1600" b="1" dirty="0">
                <a:solidFill>
                  <a:srgbClr val="008000"/>
                </a:solidFill>
                <a:latin typeface="腾讯体 W3" panose="020C04030202040F0204" pitchFamily="34" charset="-122"/>
                <a:ea typeface="腾讯体 W3" panose="020C04030202040F0204" pitchFamily="34" charset="-122"/>
              </a:rPr>
              <a:t>）</a:t>
            </a:r>
          </a:p>
        </p:txBody>
      </p:sp>
    </p:spTree>
    <p:extLst>
      <p:ext uri="{BB962C8B-B14F-4D97-AF65-F5344CB8AC3E}">
        <p14:creationId xmlns:p14="http://schemas.microsoft.com/office/powerpoint/2010/main" val="247310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CE1250F-B613-4458-B745-7C75A9E443BF}"/>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DC89E1B6-519F-4CD1-A426-9C600AB421C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6A0CD43-8343-4851-817A-31FAFDA136B1}"/>
              </a:ext>
            </a:extLst>
          </p:cNvPr>
          <p:cNvSpPr>
            <a:spLocks noGrp="1"/>
          </p:cNvSpPr>
          <p:nvPr>
            <p:ph type="sldNum" sz="quarter" idx="12"/>
          </p:nvPr>
        </p:nvSpPr>
        <p:spPr/>
        <p:txBody>
          <a:bodyPr/>
          <a:lstStyle/>
          <a:p>
            <a:fld id="{5B3F3CCD-5AE8-4BDA-99FD-25BB3DCCC447}" type="slidenum">
              <a:rPr lang="zh-CN" altLang="en-US" smtClean="0"/>
              <a:pPr/>
              <a:t>17</a:t>
            </a:fld>
            <a:endParaRPr lang="zh-CN" altLang="en-US"/>
          </a:p>
        </p:txBody>
      </p:sp>
      <p:sp>
        <p:nvSpPr>
          <p:cNvPr id="7" name="内容占位符 2">
            <a:extLst>
              <a:ext uri="{FF2B5EF4-FFF2-40B4-BE49-F238E27FC236}">
                <a16:creationId xmlns:a16="http://schemas.microsoft.com/office/drawing/2014/main" id="{3B8705D0-EF00-40CF-9A32-2A70C5118F40}"/>
              </a:ext>
            </a:extLst>
          </p:cNvPr>
          <p:cNvSpPr>
            <a:spLocks noGrp="1"/>
          </p:cNvSpPr>
          <p:nvPr>
            <p:ph idx="1"/>
          </p:nvPr>
        </p:nvSpPr>
        <p:spPr>
          <a:xfrm>
            <a:off x="692802" y="946966"/>
            <a:ext cx="10806396" cy="5177116"/>
          </a:xfrm>
        </p:spPr>
        <p:txBody>
          <a:bodyPr/>
          <a:lstStyle/>
          <a:p>
            <a:r>
              <a:rPr lang="en-US" altLang="zh-CN" dirty="0"/>
              <a:t> </a:t>
            </a:r>
            <a:r>
              <a:rPr lang="zh-CN" altLang="en-US" dirty="0"/>
              <a:t>图灵机</a:t>
            </a:r>
          </a:p>
        </p:txBody>
      </p:sp>
      <p:pic>
        <p:nvPicPr>
          <p:cNvPr id="8" name="内容占位符 4">
            <a:extLst>
              <a:ext uri="{FF2B5EF4-FFF2-40B4-BE49-F238E27FC236}">
                <a16:creationId xmlns:a16="http://schemas.microsoft.com/office/drawing/2014/main" id="{C2546E9D-2F30-4A4F-A6BD-B6872F068B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333415" y="1316391"/>
            <a:ext cx="6827837" cy="4471987"/>
          </a:xfrm>
          <a:prstGeom prst="rect">
            <a:avLst/>
          </a:prstGeom>
        </p:spPr>
      </p:pic>
      <p:sp>
        <p:nvSpPr>
          <p:cNvPr id="11" name="标题 1">
            <a:extLst>
              <a:ext uri="{FF2B5EF4-FFF2-40B4-BE49-F238E27FC236}">
                <a16:creationId xmlns:a16="http://schemas.microsoft.com/office/drawing/2014/main" id="{3FF6A258-62BA-3D45-9080-03F8861C2A99}"/>
              </a:ext>
            </a:extLst>
          </p:cNvPr>
          <p:cNvSpPr>
            <a:spLocks noGrp="1"/>
          </p:cNvSpPr>
          <p:nvPr>
            <p:ph type="title"/>
          </p:nvPr>
        </p:nvSpPr>
        <p:spPr>
          <a:xfrm>
            <a:off x="635961" y="0"/>
            <a:ext cx="10674590" cy="844601"/>
          </a:xfrm>
        </p:spPr>
        <p:txBody>
          <a:bodyPr/>
          <a:lstStyle/>
          <a:p>
            <a:r>
              <a:rPr lang="zh-CN" altLang="en-US" dirty="0"/>
              <a:t>（</a:t>
            </a:r>
            <a:r>
              <a:rPr lang="en-US" altLang="zh-CN" dirty="0"/>
              <a:t>4</a:t>
            </a:r>
            <a:r>
              <a:rPr lang="zh-CN" altLang="en-US" dirty="0"/>
              <a:t>）现代计算机</a:t>
            </a:r>
          </a:p>
        </p:txBody>
      </p:sp>
    </p:spTree>
    <p:extLst>
      <p:ext uri="{BB962C8B-B14F-4D97-AF65-F5344CB8AC3E}">
        <p14:creationId xmlns:p14="http://schemas.microsoft.com/office/powerpoint/2010/main" val="3920837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C09A20-D24A-44A5-BC69-A2B199C88BBD}"/>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534FBFEF-576C-424E-91C3-D73FCCD92E27}"/>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9F35B683-A268-4E37-9E6C-314315BBD984}"/>
              </a:ext>
            </a:extLst>
          </p:cNvPr>
          <p:cNvSpPr>
            <a:spLocks noGrp="1"/>
          </p:cNvSpPr>
          <p:nvPr>
            <p:ph type="sldNum" sz="quarter" idx="12"/>
          </p:nvPr>
        </p:nvSpPr>
        <p:spPr/>
        <p:txBody>
          <a:bodyPr/>
          <a:lstStyle/>
          <a:p>
            <a:fld id="{5B3F3CCD-5AE8-4BDA-99FD-25BB3DCCC447}" type="slidenum">
              <a:rPr lang="zh-CN" altLang="en-US" smtClean="0"/>
              <a:pPr/>
              <a:t>18</a:t>
            </a:fld>
            <a:endParaRPr lang="zh-CN" altLang="en-US"/>
          </a:p>
        </p:txBody>
      </p:sp>
      <p:pic>
        <p:nvPicPr>
          <p:cNvPr id="8" name="Picture 2">
            <a:extLst>
              <a:ext uri="{FF2B5EF4-FFF2-40B4-BE49-F238E27FC236}">
                <a16:creationId xmlns:a16="http://schemas.microsoft.com/office/drawing/2014/main" id="{57C9A88A-ABD0-49EF-A856-54FA13303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88" y="1526505"/>
            <a:ext cx="5582942" cy="380499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3">
            <a:extLst>
              <a:ext uri="{FF2B5EF4-FFF2-40B4-BE49-F238E27FC236}">
                <a16:creationId xmlns:a16="http://schemas.microsoft.com/office/drawing/2014/main" id="{069320A9-6622-485D-ADEE-E9B73329C3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7180" y="2478547"/>
            <a:ext cx="428625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7912E676-CC35-734E-A4E8-3467579A868B}"/>
              </a:ext>
            </a:extLst>
          </p:cNvPr>
          <p:cNvSpPr>
            <a:spLocks noGrp="1"/>
          </p:cNvSpPr>
          <p:nvPr>
            <p:ph type="title"/>
          </p:nvPr>
        </p:nvSpPr>
        <p:spPr>
          <a:xfrm>
            <a:off x="635961" y="0"/>
            <a:ext cx="10674590" cy="844601"/>
          </a:xfrm>
        </p:spPr>
        <p:txBody>
          <a:bodyPr/>
          <a:lstStyle/>
          <a:p>
            <a:r>
              <a:rPr lang="zh-CN" altLang="en-US" dirty="0"/>
              <a:t>（</a:t>
            </a:r>
            <a:r>
              <a:rPr lang="en-US" altLang="zh-CN" dirty="0"/>
              <a:t>4</a:t>
            </a:r>
            <a:r>
              <a:rPr lang="zh-CN" altLang="en-US" dirty="0"/>
              <a:t>）现代计算机</a:t>
            </a:r>
          </a:p>
        </p:txBody>
      </p:sp>
      <p:sp>
        <p:nvSpPr>
          <p:cNvPr id="11" name="矩形 10">
            <a:extLst>
              <a:ext uri="{FF2B5EF4-FFF2-40B4-BE49-F238E27FC236}">
                <a16:creationId xmlns:a16="http://schemas.microsoft.com/office/drawing/2014/main" id="{D75113FD-D842-054B-8C60-786CE53E38DB}"/>
              </a:ext>
            </a:extLst>
          </p:cNvPr>
          <p:cNvSpPr/>
          <p:nvPr/>
        </p:nvSpPr>
        <p:spPr>
          <a:xfrm>
            <a:off x="8604969" y="4968665"/>
            <a:ext cx="2031325" cy="338554"/>
          </a:xfrm>
          <a:prstGeom prst="rect">
            <a:avLst/>
          </a:prstGeom>
        </p:spPr>
        <p:txBody>
          <a:bodyPr wrap="none">
            <a:spAutoFit/>
          </a:bodyPr>
          <a:lstStyle/>
          <a:p>
            <a:pPr algn="ctr"/>
            <a:r>
              <a:rPr lang="zh-CN" altLang="en-US" sz="1600" b="1" dirty="0">
                <a:solidFill>
                  <a:srgbClr val="008000"/>
                </a:solidFill>
                <a:latin typeface="腾讯体 W3" panose="020C04030202040F0204" pitchFamily="34" charset="-122"/>
                <a:ea typeface="腾讯体 W3" panose="020C04030202040F0204" pitchFamily="34" charset="-122"/>
              </a:rPr>
              <a:t>可用于计算炮弹轨迹</a:t>
            </a:r>
          </a:p>
        </p:txBody>
      </p:sp>
      <p:sp>
        <p:nvSpPr>
          <p:cNvPr id="12" name="矩形 11">
            <a:extLst>
              <a:ext uri="{FF2B5EF4-FFF2-40B4-BE49-F238E27FC236}">
                <a16:creationId xmlns:a16="http://schemas.microsoft.com/office/drawing/2014/main" id="{A31AE45D-610C-2744-8991-770FF4E873F3}"/>
              </a:ext>
            </a:extLst>
          </p:cNvPr>
          <p:cNvSpPr/>
          <p:nvPr/>
        </p:nvSpPr>
        <p:spPr>
          <a:xfrm>
            <a:off x="2285319" y="5438920"/>
            <a:ext cx="2031325" cy="584775"/>
          </a:xfrm>
          <a:prstGeom prst="rect">
            <a:avLst/>
          </a:prstGeom>
        </p:spPr>
        <p:txBody>
          <a:bodyPr wrap="none">
            <a:spAutoFit/>
          </a:bodyPr>
          <a:lstStyle/>
          <a:p>
            <a:pPr algn="ctr"/>
            <a:r>
              <a:rPr lang="zh-CN" altLang="en-US" sz="1600" b="1" dirty="0">
                <a:solidFill>
                  <a:srgbClr val="008000"/>
                </a:solidFill>
                <a:latin typeface="腾讯体 W3" panose="020C04030202040F0204" pitchFamily="34" charset="-122"/>
                <a:ea typeface="腾讯体 W3" panose="020C04030202040F0204" pitchFamily="34" charset="-122"/>
              </a:rPr>
              <a:t>第一台电子化计算机</a:t>
            </a:r>
            <a:endParaRPr lang="en-US" altLang="zh-CN" sz="1600" b="1" dirty="0">
              <a:solidFill>
                <a:srgbClr val="008000"/>
              </a:solidFill>
              <a:latin typeface="腾讯体 W3" panose="020C04030202040F0204" pitchFamily="34" charset="-122"/>
              <a:ea typeface="腾讯体 W3" panose="020C04030202040F0204" pitchFamily="34" charset="-122"/>
            </a:endParaRPr>
          </a:p>
          <a:p>
            <a:pPr algn="ctr"/>
            <a:r>
              <a:rPr lang="en-US" altLang="zh-CN" sz="1600" b="1" dirty="0">
                <a:solidFill>
                  <a:srgbClr val="008000"/>
                </a:solidFill>
                <a:latin typeface="腾讯体 W3" panose="020C04030202040F0204" pitchFamily="34" charset="-122"/>
                <a:ea typeface="腾讯体 W3" panose="020C04030202040F0204" pitchFamily="34" charset="-122"/>
              </a:rPr>
              <a:t>ENIAC</a:t>
            </a:r>
            <a:r>
              <a:rPr lang="zh-CN" altLang="en-US" sz="1600" b="1" dirty="0">
                <a:solidFill>
                  <a:srgbClr val="008000"/>
                </a:solidFill>
                <a:latin typeface="腾讯体 W3" panose="020C04030202040F0204" pitchFamily="34" charset="-122"/>
                <a:ea typeface="腾讯体 W3" panose="020C04030202040F0204" pitchFamily="34" charset="-122"/>
              </a:rPr>
              <a:t>埃尼阿克</a:t>
            </a:r>
          </a:p>
        </p:txBody>
      </p:sp>
    </p:spTree>
    <p:extLst>
      <p:ext uri="{BB962C8B-B14F-4D97-AF65-F5344CB8AC3E}">
        <p14:creationId xmlns:p14="http://schemas.microsoft.com/office/powerpoint/2010/main" val="2777634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3368543-35B5-41A7-A4BF-A9822926002F}"/>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D1D79A88-B22E-4775-BAA7-04B37B27B27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2818A44-EA60-4F5B-86F8-F3A200C5C334}"/>
              </a:ext>
            </a:extLst>
          </p:cNvPr>
          <p:cNvSpPr>
            <a:spLocks noGrp="1"/>
          </p:cNvSpPr>
          <p:nvPr>
            <p:ph type="sldNum" sz="quarter" idx="12"/>
          </p:nvPr>
        </p:nvSpPr>
        <p:spPr/>
        <p:txBody>
          <a:bodyPr/>
          <a:lstStyle/>
          <a:p>
            <a:fld id="{5B3F3CCD-5AE8-4BDA-99FD-25BB3DCCC447}" type="slidenum">
              <a:rPr lang="zh-CN" altLang="en-US" smtClean="0"/>
              <a:pPr/>
              <a:t>19</a:t>
            </a:fld>
            <a:endParaRPr lang="zh-CN" altLang="en-US"/>
          </a:p>
        </p:txBody>
      </p:sp>
      <p:pic>
        <p:nvPicPr>
          <p:cNvPr id="7" name="Picture 2" descr="https://timgsa.baidu.com/timg?image&amp;quality=80&amp;size=b9999_10000&amp;sec=1537877087870&amp;di=28df102d4be5227e3e6365e3e2e99b2c&amp;imgtype=0&amp;src=http%3A%2F%2Fimg1.gtimg.com%2F20%2F2005%2F200514%2F20051492_980x1200_0.jpg">
            <a:extLst>
              <a:ext uri="{FF2B5EF4-FFF2-40B4-BE49-F238E27FC236}">
                <a16:creationId xmlns:a16="http://schemas.microsoft.com/office/drawing/2014/main" id="{E934AE21-4E6D-46A8-86BA-7686151D7A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89232" y="1479822"/>
            <a:ext cx="3844925" cy="3313113"/>
          </a:xfrm>
          <a:noFill/>
        </p:spPr>
      </p:pic>
      <p:pic>
        <p:nvPicPr>
          <p:cNvPr id="8" name="图片 2">
            <a:extLst>
              <a:ext uri="{FF2B5EF4-FFF2-40B4-BE49-F238E27FC236}">
                <a16:creationId xmlns:a16="http://schemas.microsoft.com/office/drawing/2014/main" id="{1B78465A-9293-444D-A831-FE0CF99A16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9858" y="2121173"/>
            <a:ext cx="226536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6">
            <a:extLst>
              <a:ext uri="{FF2B5EF4-FFF2-40B4-BE49-F238E27FC236}">
                <a16:creationId xmlns:a16="http://schemas.microsoft.com/office/drawing/2014/main" id="{AE7DBE97-A540-46F3-809A-0D74116DC21B}"/>
              </a:ext>
            </a:extLst>
          </p:cNvPr>
          <p:cNvSpPr txBox="1">
            <a:spLocks noChangeArrowheads="1"/>
          </p:cNvSpPr>
          <p:nvPr/>
        </p:nvSpPr>
        <p:spPr bwMode="auto">
          <a:xfrm>
            <a:off x="2467912" y="5092428"/>
            <a:ext cx="20875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dirty="0">
                <a:latin typeface="腾讯体 W3" panose="020C04030202040F0204" pitchFamily="34" charset="-122"/>
                <a:ea typeface="腾讯体 W3" panose="020C04030202040F0204" pitchFamily="34" charset="-122"/>
              </a:rPr>
              <a:t>英国蒙巴顿元帅</a:t>
            </a:r>
          </a:p>
        </p:txBody>
      </p:sp>
      <p:sp>
        <p:nvSpPr>
          <p:cNvPr id="10" name="文本框 7">
            <a:extLst>
              <a:ext uri="{FF2B5EF4-FFF2-40B4-BE49-F238E27FC236}">
                <a16:creationId xmlns:a16="http://schemas.microsoft.com/office/drawing/2014/main" id="{970BA1D8-3529-4822-89FA-BB2A4EFC5DBF}"/>
              </a:ext>
            </a:extLst>
          </p:cNvPr>
          <p:cNvSpPr txBox="1">
            <a:spLocks noChangeArrowheads="1"/>
          </p:cNvSpPr>
          <p:nvPr/>
        </p:nvSpPr>
        <p:spPr bwMode="auto">
          <a:xfrm>
            <a:off x="6421427" y="5088198"/>
            <a:ext cx="20875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dirty="0">
                <a:latin typeface="腾讯体 W3" panose="020C04030202040F0204" pitchFamily="34" charset="-122"/>
                <a:ea typeface="腾讯体 W3" panose="020C04030202040F0204" pitchFamily="34" charset="-122"/>
              </a:rPr>
              <a:t>一个电子的</a:t>
            </a:r>
            <a:r>
              <a:rPr lang="zh-CN" altLang="en-US" sz="2800" dirty="0">
                <a:latin typeface="腾讯体 W3" panose="020C04030202040F0204" pitchFamily="34" charset="-122"/>
                <a:ea typeface="腾讯体 W3" panose="020C04030202040F0204" pitchFamily="34" charset="-122"/>
              </a:rPr>
              <a:t>大脑</a:t>
            </a:r>
            <a:endParaRPr lang="zh-CN" altLang="en-US" sz="1800" dirty="0">
              <a:latin typeface="腾讯体 W3" panose="020C04030202040F0204" pitchFamily="34" charset="-122"/>
              <a:ea typeface="腾讯体 W3" panose="020C04030202040F0204" pitchFamily="34" charset="-122"/>
            </a:endParaRPr>
          </a:p>
        </p:txBody>
      </p:sp>
      <p:sp>
        <p:nvSpPr>
          <p:cNvPr id="11" name="文本框 8">
            <a:extLst>
              <a:ext uri="{FF2B5EF4-FFF2-40B4-BE49-F238E27FC236}">
                <a16:creationId xmlns:a16="http://schemas.microsoft.com/office/drawing/2014/main" id="{44F474A5-D764-44F4-BF49-9C09181F7BAA}"/>
              </a:ext>
            </a:extLst>
          </p:cNvPr>
          <p:cNvSpPr txBox="1">
            <a:spLocks noChangeArrowheads="1"/>
          </p:cNvSpPr>
          <p:nvPr/>
        </p:nvSpPr>
        <p:spPr bwMode="auto">
          <a:xfrm>
            <a:off x="8739043" y="5069380"/>
            <a:ext cx="1757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6000" dirty="0">
                <a:latin typeface="腾讯体 W3" panose="020C04030202040F0204" pitchFamily="34" charset="-122"/>
                <a:ea typeface="腾讯体 W3" panose="020C04030202040F0204" pitchFamily="34" charset="-122"/>
              </a:rPr>
              <a:t>电脑</a:t>
            </a:r>
          </a:p>
        </p:txBody>
      </p:sp>
      <p:sp>
        <p:nvSpPr>
          <p:cNvPr id="12" name="标题 1">
            <a:extLst>
              <a:ext uri="{FF2B5EF4-FFF2-40B4-BE49-F238E27FC236}">
                <a16:creationId xmlns:a16="http://schemas.microsoft.com/office/drawing/2014/main" id="{1D36774E-0A5C-5A48-92D6-832A46ACFA0F}"/>
              </a:ext>
            </a:extLst>
          </p:cNvPr>
          <p:cNvSpPr>
            <a:spLocks noGrp="1"/>
          </p:cNvSpPr>
          <p:nvPr>
            <p:ph type="title"/>
          </p:nvPr>
        </p:nvSpPr>
        <p:spPr>
          <a:xfrm>
            <a:off x="635961" y="0"/>
            <a:ext cx="10674590" cy="844601"/>
          </a:xfrm>
        </p:spPr>
        <p:txBody>
          <a:bodyPr/>
          <a:lstStyle/>
          <a:p>
            <a:r>
              <a:rPr lang="zh-CN" altLang="en-US" dirty="0"/>
              <a:t>（</a:t>
            </a:r>
            <a:r>
              <a:rPr lang="en-US" altLang="zh-CN" dirty="0"/>
              <a:t>4</a:t>
            </a:r>
            <a:r>
              <a:rPr lang="zh-CN" altLang="en-US" dirty="0"/>
              <a:t>）现代计算机</a:t>
            </a:r>
          </a:p>
        </p:txBody>
      </p:sp>
    </p:spTree>
    <p:extLst>
      <p:ext uri="{BB962C8B-B14F-4D97-AF65-F5344CB8AC3E}">
        <p14:creationId xmlns:p14="http://schemas.microsoft.com/office/powerpoint/2010/main" val="39556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5DBC5-B7B6-4B91-96EE-AE59B1F3B729}"/>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CFC49839-7662-4C5E-A5E9-FD47D3519E9A}"/>
              </a:ext>
            </a:extLst>
          </p:cNvPr>
          <p:cNvSpPr>
            <a:spLocks noGrp="1"/>
          </p:cNvSpPr>
          <p:nvPr>
            <p:ph idx="1"/>
          </p:nvPr>
        </p:nvSpPr>
        <p:spPr>
          <a:xfrm>
            <a:off x="635961" y="963827"/>
            <a:ext cx="6056387" cy="5177116"/>
          </a:xfrm>
        </p:spPr>
        <p:txBody>
          <a:bodyPr>
            <a:normAutofit/>
          </a:bodyPr>
          <a:lstStyle/>
          <a:p>
            <a:r>
              <a:rPr lang="en-US" altLang="zh-CN" sz="3200" dirty="0"/>
              <a:t>1.1.	</a:t>
            </a:r>
            <a:r>
              <a:rPr lang="zh-CN" altLang="en-US" sz="3200" dirty="0"/>
              <a:t>软件的发展历程</a:t>
            </a:r>
          </a:p>
          <a:p>
            <a:r>
              <a:rPr lang="en-US" altLang="zh-CN" sz="3200" dirty="0"/>
              <a:t>1.2.	</a:t>
            </a:r>
            <a:r>
              <a:rPr lang="zh-CN" altLang="en-US" sz="3200" dirty="0"/>
              <a:t>软件的定义和特点</a:t>
            </a:r>
          </a:p>
          <a:p>
            <a:r>
              <a:rPr lang="en-US" altLang="zh-CN" sz="3200" dirty="0"/>
              <a:t>1.3.	</a:t>
            </a:r>
            <a:r>
              <a:rPr lang="zh-CN" altLang="en-US" sz="3200" dirty="0"/>
              <a:t>软件危机</a:t>
            </a:r>
          </a:p>
          <a:p>
            <a:r>
              <a:rPr lang="en-US" altLang="zh-CN" sz="3200" dirty="0"/>
              <a:t>1.4.	</a:t>
            </a:r>
            <a:r>
              <a:rPr lang="zh-CN" altLang="en-US" sz="3200" dirty="0"/>
              <a:t>软件工程</a:t>
            </a:r>
          </a:p>
          <a:p>
            <a:r>
              <a:rPr lang="en-US" altLang="zh-CN" sz="3200" dirty="0"/>
              <a:t>1.5.	</a:t>
            </a:r>
            <a:r>
              <a:rPr lang="zh-CN" altLang="en-US" sz="3200" dirty="0"/>
              <a:t>软件开发方法学</a:t>
            </a:r>
          </a:p>
          <a:p>
            <a:r>
              <a:rPr lang="en-US" altLang="zh-CN" sz="3200" dirty="0"/>
              <a:t>1.6.	</a:t>
            </a:r>
            <a:r>
              <a:rPr lang="zh-CN" altLang="en-US" sz="3200" dirty="0"/>
              <a:t>软件工程知识体系</a:t>
            </a:r>
          </a:p>
        </p:txBody>
      </p:sp>
      <p:sp>
        <p:nvSpPr>
          <p:cNvPr id="4" name="日期占位符 3">
            <a:extLst>
              <a:ext uri="{FF2B5EF4-FFF2-40B4-BE49-F238E27FC236}">
                <a16:creationId xmlns:a16="http://schemas.microsoft.com/office/drawing/2014/main" id="{715BD1C8-0165-4A34-A150-5482BFC5B63D}"/>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62F3CBDC-64D2-4CB2-A11C-6912DD9BF44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84220D8-F744-4445-A3A0-E346653DF82F}"/>
              </a:ext>
            </a:extLst>
          </p:cNvPr>
          <p:cNvSpPr>
            <a:spLocks noGrp="1"/>
          </p:cNvSpPr>
          <p:nvPr>
            <p:ph type="sldNum" sz="quarter" idx="12"/>
          </p:nvPr>
        </p:nvSpPr>
        <p:spPr/>
        <p:txBody>
          <a:bodyPr/>
          <a:lstStyle/>
          <a:p>
            <a:fld id="{5B3F3CCD-5AE8-4BDA-99FD-25BB3DCCC447}" type="slidenum">
              <a:rPr lang="zh-CN" altLang="en-US" smtClean="0"/>
              <a:pPr/>
              <a:t>2</a:t>
            </a:fld>
            <a:endParaRPr lang="zh-CN" altLang="en-US"/>
          </a:p>
        </p:txBody>
      </p:sp>
    </p:spTree>
    <p:extLst>
      <p:ext uri="{BB962C8B-B14F-4D97-AF65-F5344CB8AC3E}">
        <p14:creationId xmlns:p14="http://schemas.microsoft.com/office/powerpoint/2010/main" val="2715642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6DE434D-7469-4504-828F-E8456B3B5A3B}"/>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45110EB6-AEE0-4242-8AF4-7C6B3B6612D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0601C6A-8721-4571-9E4A-7D08FFC22517}"/>
              </a:ext>
            </a:extLst>
          </p:cNvPr>
          <p:cNvSpPr>
            <a:spLocks noGrp="1"/>
          </p:cNvSpPr>
          <p:nvPr>
            <p:ph type="sldNum" sz="quarter" idx="12"/>
          </p:nvPr>
        </p:nvSpPr>
        <p:spPr/>
        <p:txBody>
          <a:bodyPr/>
          <a:lstStyle/>
          <a:p>
            <a:fld id="{5B3F3CCD-5AE8-4BDA-99FD-25BB3DCCC447}" type="slidenum">
              <a:rPr lang="zh-CN" altLang="en-US" smtClean="0"/>
              <a:pPr/>
              <a:t>20</a:t>
            </a:fld>
            <a:endParaRPr lang="zh-CN" altLang="en-US"/>
          </a:p>
        </p:txBody>
      </p:sp>
      <p:sp>
        <p:nvSpPr>
          <p:cNvPr id="7" name="矩形 6">
            <a:extLst>
              <a:ext uri="{FF2B5EF4-FFF2-40B4-BE49-F238E27FC236}">
                <a16:creationId xmlns:a16="http://schemas.microsoft.com/office/drawing/2014/main" id="{0716C945-1DB0-4B65-B6E4-5A14D7AE2209}"/>
              </a:ext>
            </a:extLst>
          </p:cNvPr>
          <p:cNvSpPr/>
          <p:nvPr/>
        </p:nvSpPr>
        <p:spPr>
          <a:xfrm>
            <a:off x="1031044" y="4826014"/>
            <a:ext cx="3523145" cy="584775"/>
          </a:xfrm>
          <a:prstGeom prst="rect">
            <a:avLst/>
          </a:prstGeom>
        </p:spPr>
        <p:txBody>
          <a:bodyPr wrap="none">
            <a:spAutoFit/>
          </a:bodyPr>
          <a:lstStyle/>
          <a:p>
            <a:pPr algn="ctr"/>
            <a:r>
              <a:rPr lang="zh-CN" altLang="en-US" sz="1600" b="1" dirty="0">
                <a:solidFill>
                  <a:srgbClr val="008000"/>
                </a:solidFill>
                <a:latin typeface="腾讯体 W3" panose="020C04030202040F0204" pitchFamily="34" charset="-122"/>
                <a:ea typeface="腾讯体 W3" panose="020C04030202040F0204" pitchFamily="34" charset="-122"/>
              </a:rPr>
              <a:t>冯</a:t>
            </a:r>
            <a:r>
              <a:rPr lang="en-US" altLang="zh-CN" sz="1600" b="1" dirty="0">
                <a:solidFill>
                  <a:srgbClr val="008000"/>
                </a:solidFill>
                <a:latin typeface="腾讯体 W3" panose="020C04030202040F0204" pitchFamily="34" charset="-122"/>
                <a:ea typeface="腾讯体 W3" panose="020C04030202040F0204" pitchFamily="34" charset="-122"/>
              </a:rPr>
              <a:t>·</a:t>
            </a:r>
            <a:r>
              <a:rPr lang="zh-CN" altLang="en-US" sz="1600" b="1" dirty="0">
                <a:solidFill>
                  <a:srgbClr val="008000"/>
                </a:solidFill>
                <a:latin typeface="腾讯体 W3" panose="020C04030202040F0204" pitchFamily="34" charset="-122"/>
                <a:ea typeface="腾讯体 W3" panose="020C04030202040F0204" pitchFamily="34" charset="-122"/>
              </a:rPr>
              <a:t>诺依曼（</a:t>
            </a:r>
            <a:r>
              <a:rPr lang="en-US" altLang="zh-CN" sz="1600" b="1" dirty="0">
                <a:solidFill>
                  <a:srgbClr val="008000"/>
                </a:solidFill>
                <a:latin typeface="腾讯体 W3" panose="020C04030202040F0204" pitchFamily="34" charset="-122"/>
                <a:ea typeface="腾讯体 W3" panose="020C04030202040F0204" pitchFamily="34" charset="-122"/>
              </a:rPr>
              <a:t>John von Neumann</a:t>
            </a:r>
            <a:r>
              <a:rPr lang="zh-CN" altLang="en-US" sz="1600" b="1" dirty="0">
                <a:solidFill>
                  <a:srgbClr val="008000"/>
                </a:solidFill>
                <a:latin typeface="腾讯体 W3" panose="020C04030202040F0204" pitchFamily="34" charset="-122"/>
                <a:ea typeface="腾讯体 W3" panose="020C04030202040F0204" pitchFamily="34" charset="-122"/>
              </a:rPr>
              <a:t>）</a:t>
            </a:r>
            <a:endParaRPr lang="en-US" altLang="zh-CN" sz="1600" b="1" dirty="0">
              <a:solidFill>
                <a:srgbClr val="008000"/>
              </a:solidFill>
              <a:latin typeface="腾讯体 W3" panose="020C04030202040F0204" pitchFamily="34" charset="-122"/>
              <a:ea typeface="腾讯体 W3" panose="020C04030202040F0204" pitchFamily="34" charset="-122"/>
            </a:endParaRPr>
          </a:p>
          <a:p>
            <a:pPr algn="ctr"/>
            <a:r>
              <a:rPr lang="zh-CN" altLang="en-US" sz="1600" b="1" dirty="0">
                <a:solidFill>
                  <a:srgbClr val="008000"/>
                </a:solidFill>
                <a:latin typeface="腾讯体 W3" panose="020C04030202040F0204" pitchFamily="34" charset="-122"/>
                <a:ea typeface="腾讯体 W3" panose="020C04030202040F0204" pitchFamily="34" charset="-122"/>
              </a:rPr>
              <a:t>电子离散变量自动机（</a:t>
            </a:r>
            <a:r>
              <a:rPr lang="en-US" altLang="zh-CN" sz="1600" b="1" dirty="0">
                <a:solidFill>
                  <a:srgbClr val="008000"/>
                </a:solidFill>
                <a:latin typeface="腾讯体 W3" panose="020C04030202040F0204" pitchFamily="34" charset="-122"/>
                <a:ea typeface="腾讯体 W3" panose="020C04030202040F0204" pitchFamily="34" charset="-122"/>
              </a:rPr>
              <a:t>EDVAC</a:t>
            </a:r>
            <a:r>
              <a:rPr lang="zh-CN" altLang="en-US" sz="1600" b="1" dirty="0">
                <a:solidFill>
                  <a:srgbClr val="008000"/>
                </a:solidFill>
                <a:latin typeface="腾讯体 W3" panose="020C04030202040F0204" pitchFamily="34" charset="-122"/>
                <a:ea typeface="腾讯体 W3" panose="020C04030202040F0204" pitchFamily="34" charset="-122"/>
              </a:rPr>
              <a:t>）</a:t>
            </a:r>
          </a:p>
        </p:txBody>
      </p:sp>
      <p:pic>
        <p:nvPicPr>
          <p:cNvPr id="9" name="Picture 4" descr="https://timgsa.baidu.com/timg?image&amp;quality=80&amp;size=b9999_10000&amp;sec=1537878093326&amp;di=10c62e73d60ff49c6f023133f554fcd1&amp;imgtype=0&amp;src=http%3A%2F%2F5b0988e595225.cdn.sohucs.com%2Fimages%2F20180102%2F61905b1eb10a46ca95d9d5e9a4586c12.jpeg">
            <a:extLst>
              <a:ext uri="{FF2B5EF4-FFF2-40B4-BE49-F238E27FC236}">
                <a16:creationId xmlns:a16="http://schemas.microsoft.com/office/drawing/2014/main" id="{759A627C-CDBB-404C-912C-85F9C10AE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9707" y="1693432"/>
            <a:ext cx="4822804" cy="3048012"/>
          </a:xfrm>
          <a:prstGeom prst="rect">
            <a:avLst/>
          </a:prstGeom>
          <a:noFill/>
        </p:spPr>
      </p:pic>
      <p:sp>
        <p:nvSpPr>
          <p:cNvPr id="10" name="标题 1">
            <a:extLst>
              <a:ext uri="{FF2B5EF4-FFF2-40B4-BE49-F238E27FC236}">
                <a16:creationId xmlns:a16="http://schemas.microsoft.com/office/drawing/2014/main" id="{E3C739FF-DF25-6F42-8F9A-B010196FF89B}"/>
              </a:ext>
            </a:extLst>
          </p:cNvPr>
          <p:cNvSpPr>
            <a:spLocks noGrp="1"/>
          </p:cNvSpPr>
          <p:nvPr>
            <p:ph type="title"/>
          </p:nvPr>
        </p:nvSpPr>
        <p:spPr>
          <a:xfrm>
            <a:off x="635961" y="0"/>
            <a:ext cx="10674590" cy="844601"/>
          </a:xfrm>
        </p:spPr>
        <p:txBody>
          <a:bodyPr/>
          <a:lstStyle/>
          <a:p>
            <a:r>
              <a:rPr lang="zh-CN" altLang="en-US" dirty="0"/>
              <a:t>（</a:t>
            </a:r>
            <a:r>
              <a:rPr lang="en-US" altLang="zh-CN" dirty="0"/>
              <a:t>4</a:t>
            </a:r>
            <a:r>
              <a:rPr lang="zh-CN" altLang="en-US" dirty="0"/>
              <a:t>）现代计算机</a:t>
            </a:r>
          </a:p>
        </p:txBody>
      </p:sp>
      <p:pic>
        <p:nvPicPr>
          <p:cNvPr id="11" name="Picture 2">
            <a:extLst>
              <a:ext uri="{FF2B5EF4-FFF2-40B4-BE49-F238E27FC236}">
                <a16:creationId xmlns:a16="http://schemas.microsoft.com/office/drawing/2014/main" id="{6EFF99A3-33FA-154B-ADB0-B99C43A4504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46890" y="2286272"/>
            <a:ext cx="6481339" cy="245517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0E4A2656-5E0F-084A-B98E-0A349311460B}"/>
              </a:ext>
            </a:extLst>
          </p:cNvPr>
          <p:cNvSpPr/>
          <p:nvPr/>
        </p:nvSpPr>
        <p:spPr>
          <a:xfrm>
            <a:off x="7887952" y="4793577"/>
            <a:ext cx="1946367" cy="338554"/>
          </a:xfrm>
          <a:prstGeom prst="rect">
            <a:avLst/>
          </a:prstGeom>
        </p:spPr>
        <p:txBody>
          <a:bodyPr wrap="none">
            <a:spAutoFit/>
          </a:bodyPr>
          <a:lstStyle/>
          <a:p>
            <a:pPr algn="ctr"/>
            <a:r>
              <a:rPr lang="zh-CN" altLang="en-US" sz="1600" b="1" dirty="0">
                <a:solidFill>
                  <a:srgbClr val="008000"/>
                </a:solidFill>
                <a:latin typeface="腾讯体 W3" panose="020C04030202040F0204" pitchFamily="34" charset="-122"/>
                <a:ea typeface="腾讯体 W3" panose="020C04030202040F0204" pitchFamily="34" charset="-122"/>
              </a:rPr>
              <a:t>冯</a:t>
            </a:r>
            <a:r>
              <a:rPr lang="en-US" altLang="zh-CN" sz="1600" b="1" dirty="0">
                <a:solidFill>
                  <a:srgbClr val="008000"/>
                </a:solidFill>
                <a:latin typeface="腾讯体 W3" panose="020C04030202040F0204" pitchFamily="34" charset="-122"/>
                <a:ea typeface="腾讯体 W3" panose="020C04030202040F0204" pitchFamily="34" charset="-122"/>
              </a:rPr>
              <a:t>·</a:t>
            </a:r>
            <a:r>
              <a:rPr lang="zh-CN" altLang="en-US" sz="1600" b="1" dirty="0">
                <a:solidFill>
                  <a:srgbClr val="008000"/>
                </a:solidFill>
                <a:latin typeface="腾讯体 W3" panose="020C04030202040F0204" pitchFamily="34" charset="-122"/>
                <a:ea typeface="腾讯体 W3" panose="020C04030202040F0204" pitchFamily="34" charset="-122"/>
              </a:rPr>
              <a:t>诺依曼体系结构</a:t>
            </a:r>
          </a:p>
        </p:txBody>
      </p:sp>
    </p:spTree>
    <p:extLst>
      <p:ext uri="{BB962C8B-B14F-4D97-AF65-F5344CB8AC3E}">
        <p14:creationId xmlns:p14="http://schemas.microsoft.com/office/powerpoint/2010/main" val="1625312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9932-A38F-4A85-A9CC-8B8F85A52300}"/>
              </a:ext>
            </a:extLst>
          </p:cNvPr>
          <p:cNvSpPr>
            <a:spLocks noGrp="1"/>
          </p:cNvSpPr>
          <p:nvPr>
            <p:ph type="title"/>
          </p:nvPr>
        </p:nvSpPr>
        <p:spPr/>
        <p:txBody>
          <a:bodyPr/>
          <a:lstStyle/>
          <a:p>
            <a:r>
              <a:rPr lang="en-US" altLang="zh-CN" dirty="0"/>
              <a:t>3. </a:t>
            </a:r>
            <a:r>
              <a:rPr lang="zh-CN" altLang="en-US" dirty="0"/>
              <a:t>计算机软件的发展历程</a:t>
            </a:r>
          </a:p>
        </p:txBody>
      </p:sp>
      <p:sp>
        <p:nvSpPr>
          <p:cNvPr id="4" name="日期占位符 3">
            <a:extLst>
              <a:ext uri="{FF2B5EF4-FFF2-40B4-BE49-F238E27FC236}">
                <a16:creationId xmlns:a16="http://schemas.microsoft.com/office/drawing/2014/main" id="{807A4A59-D8FC-4381-A9D3-336ADAAE05F3}"/>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150DD536-E14E-48D8-A5D3-229FCE57FCC4}"/>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A419D4D-B31E-4ED9-AD69-4A8FA4A341F9}"/>
              </a:ext>
            </a:extLst>
          </p:cNvPr>
          <p:cNvSpPr>
            <a:spLocks noGrp="1"/>
          </p:cNvSpPr>
          <p:nvPr>
            <p:ph type="sldNum" sz="quarter" idx="12"/>
          </p:nvPr>
        </p:nvSpPr>
        <p:spPr/>
        <p:txBody>
          <a:bodyPr/>
          <a:lstStyle/>
          <a:p>
            <a:fld id="{5B3F3CCD-5AE8-4BDA-99FD-25BB3DCCC447}" type="slidenum">
              <a:rPr lang="zh-CN" altLang="en-US" smtClean="0"/>
              <a:pPr/>
              <a:t>21</a:t>
            </a:fld>
            <a:endParaRPr lang="zh-CN" altLang="en-US"/>
          </a:p>
        </p:txBody>
      </p:sp>
      <p:pic>
        <p:nvPicPr>
          <p:cNvPr id="8" name="图片 4">
            <a:extLst>
              <a:ext uri="{FF2B5EF4-FFF2-40B4-BE49-F238E27FC236}">
                <a16:creationId xmlns:a16="http://schemas.microsoft.com/office/drawing/2014/main" id="{8AEA4C08-6C73-40EB-8CCB-04703110C8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5788" y="1553948"/>
            <a:ext cx="25463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s://timgsa.baidu.com/timg?image&amp;quality=80&amp;size=b9999_10000&amp;sec=1537878211586&amp;di=dcf59b74fbdeda2ec4297e5cbe0b13e6&amp;imgtype=0&amp;src=http%3A%2F%2Fphotocdn.sohu.com%2F20081008%2FImg259901749.jpg">
            <a:extLst>
              <a:ext uri="{FF2B5EF4-FFF2-40B4-BE49-F238E27FC236}">
                <a16:creationId xmlns:a16="http://schemas.microsoft.com/office/drawing/2014/main" id="{3499FF3F-7344-4B56-9172-3D593AA81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351" y="1553948"/>
            <a:ext cx="23145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
            <a:extLst>
              <a:ext uri="{FF2B5EF4-FFF2-40B4-BE49-F238E27FC236}">
                <a16:creationId xmlns:a16="http://schemas.microsoft.com/office/drawing/2014/main" id="{96C015D3-DE56-4EAC-B41A-CF31EAAED0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48901" y="1692061"/>
            <a:ext cx="2043112"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
            <a:extLst>
              <a:ext uri="{FF2B5EF4-FFF2-40B4-BE49-F238E27FC236}">
                <a16:creationId xmlns:a16="http://schemas.microsoft.com/office/drawing/2014/main" id="{B4AD3E7D-1776-4EA5-8C5B-A2DF0765D32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13351" y="4193961"/>
            <a:ext cx="2089150"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5">
            <a:extLst>
              <a:ext uri="{FF2B5EF4-FFF2-40B4-BE49-F238E27FC236}">
                <a16:creationId xmlns:a16="http://schemas.microsoft.com/office/drawing/2014/main" id="{63DFD4B1-300A-460D-B9C8-347926ABDA8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31201" y="4043148"/>
            <a:ext cx="1316037"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7">
            <a:extLst>
              <a:ext uri="{FF2B5EF4-FFF2-40B4-BE49-F238E27FC236}">
                <a16:creationId xmlns:a16="http://schemas.microsoft.com/office/drawing/2014/main" id="{EC14BB4B-F47A-4CB1-B116-64EFFE33897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91788" y="3968536"/>
            <a:ext cx="161607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a:extLst>
              <a:ext uri="{FF2B5EF4-FFF2-40B4-BE49-F238E27FC236}">
                <a16:creationId xmlns:a16="http://schemas.microsoft.com/office/drawing/2014/main" id="{28473599-023D-0946-86A4-E0465927FE4A}"/>
              </a:ext>
            </a:extLst>
          </p:cNvPr>
          <p:cNvSpPr/>
          <p:nvPr/>
        </p:nvSpPr>
        <p:spPr>
          <a:xfrm>
            <a:off x="5326351" y="3353082"/>
            <a:ext cx="1835438" cy="6701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rgbClr val="92D050"/>
                </a:solidFill>
              </a:rPr>
              <a:t>硬件</a:t>
            </a:r>
            <a:r>
              <a:rPr kumimoji="1" lang="en-US" altLang="zh-CN" sz="2400" dirty="0">
                <a:solidFill>
                  <a:srgbClr val="92D050"/>
                </a:solidFill>
              </a:rPr>
              <a:t>+</a:t>
            </a:r>
            <a:r>
              <a:rPr kumimoji="1" lang="zh-CN" altLang="en-US" sz="2400" dirty="0">
                <a:solidFill>
                  <a:srgbClr val="92D050"/>
                </a:solidFill>
              </a:rPr>
              <a:t>软件</a:t>
            </a:r>
          </a:p>
        </p:txBody>
      </p:sp>
    </p:spTree>
    <p:extLst>
      <p:ext uri="{BB962C8B-B14F-4D97-AF65-F5344CB8AC3E}">
        <p14:creationId xmlns:p14="http://schemas.microsoft.com/office/powerpoint/2010/main" val="24284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85A53-0787-4A29-8F2A-CAB31C8C10A4}"/>
              </a:ext>
            </a:extLst>
          </p:cNvPr>
          <p:cNvSpPr>
            <a:spLocks noGrp="1"/>
          </p:cNvSpPr>
          <p:nvPr>
            <p:ph type="title"/>
          </p:nvPr>
        </p:nvSpPr>
        <p:spPr/>
        <p:txBody>
          <a:bodyPr/>
          <a:lstStyle/>
          <a:p>
            <a:r>
              <a:rPr lang="zh-CN" altLang="en-US" dirty="0"/>
              <a:t>（</a:t>
            </a:r>
            <a:r>
              <a:rPr lang="en-US" altLang="zh-CN" dirty="0"/>
              <a:t>1</a:t>
            </a:r>
            <a:r>
              <a:rPr lang="zh-CN" altLang="en-US" dirty="0"/>
              <a:t>）第一阶段   </a:t>
            </a:r>
            <a:r>
              <a:rPr lang="en-US" altLang="zh-CN" dirty="0"/>
              <a:t>1946</a:t>
            </a:r>
            <a:r>
              <a:rPr lang="zh-CN" altLang="en-US" dirty="0"/>
              <a:t>年～</a:t>
            </a:r>
            <a:r>
              <a:rPr lang="en-US" altLang="zh-CN" dirty="0"/>
              <a:t>50</a:t>
            </a:r>
            <a:r>
              <a:rPr lang="zh-CN" altLang="en-US" dirty="0"/>
              <a:t>年代后期</a:t>
            </a:r>
          </a:p>
        </p:txBody>
      </p:sp>
      <p:sp>
        <p:nvSpPr>
          <p:cNvPr id="4" name="日期占位符 3">
            <a:extLst>
              <a:ext uri="{FF2B5EF4-FFF2-40B4-BE49-F238E27FC236}">
                <a16:creationId xmlns:a16="http://schemas.microsoft.com/office/drawing/2014/main" id="{32BCCBDA-F158-4E30-A705-B32AC924903A}"/>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E6B48E04-CB3B-40DE-8E47-7AD1FEC7C3AD}"/>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485624A-ABCE-4EA8-ABAD-3C64A6B8277C}"/>
              </a:ext>
            </a:extLst>
          </p:cNvPr>
          <p:cNvSpPr>
            <a:spLocks noGrp="1"/>
          </p:cNvSpPr>
          <p:nvPr>
            <p:ph type="sldNum" sz="quarter" idx="12"/>
          </p:nvPr>
        </p:nvSpPr>
        <p:spPr/>
        <p:txBody>
          <a:bodyPr/>
          <a:lstStyle/>
          <a:p>
            <a:fld id="{5B3F3CCD-5AE8-4BDA-99FD-25BB3DCCC447}" type="slidenum">
              <a:rPr lang="zh-CN" altLang="en-US" smtClean="0"/>
              <a:pPr/>
              <a:t>22</a:t>
            </a:fld>
            <a:endParaRPr lang="zh-CN" altLang="en-US"/>
          </a:p>
        </p:txBody>
      </p:sp>
      <p:sp>
        <p:nvSpPr>
          <p:cNvPr id="10" name="TextBox 23">
            <a:extLst>
              <a:ext uri="{FF2B5EF4-FFF2-40B4-BE49-F238E27FC236}">
                <a16:creationId xmlns:a16="http://schemas.microsoft.com/office/drawing/2014/main" id="{DD10736B-5579-4565-8C32-289A01CE969F}"/>
              </a:ext>
            </a:extLst>
          </p:cNvPr>
          <p:cNvSpPr>
            <a:spLocks noChangeArrowheads="1"/>
          </p:cNvSpPr>
          <p:nvPr/>
        </p:nvSpPr>
        <p:spPr bwMode="auto">
          <a:xfrm>
            <a:off x="2071424" y="1150293"/>
            <a:ext cx="9001125" cy="565150"/>
          </a:xfrm>
          <a:prstGeom prst="rect">
            <a:avLst/>
          </a:prstGeom>
          <a:noFill/>
          <a:ln w="9525" cap="flat" algn="ctr">
            <a:noFill/>
            <a:prstDash val="solid"/>
            <a:round/>
            <a:headEnd type="none" w="med" len="med"/>
            <a:tailEnd type="none" w="med" len="med"/>
          </a:ln>
          <a:effectLst/>
        </p:spPr>
        <p:txBody>
          <a:bodyPr/>
          <a:lstStyle/>
          <a:p>
            <a:pPr>
              <a:lnSpc>
                <a:spcPts val="4000"/>
              </a:lnSpc>
            </a:pPr>
            <a:r>
              <a:rPr lang="zh-CN" altLang="en-US" sz="2800" b="1"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电子文明的曙光</a:t>
            </a:r>
            <a:r>
              <a:rPr lang="en-US" altLang="zh-CN" sz="2800" b="1"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a:t>
            </a:r>
            <a:r>
              <a:rPr lang="zh-CN" altLang="en-US" sz="2800" b="1"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电子二极管、三极管</a:t>
            </a:r>
            <a:endParaRPr lang="en-US" altLang="zh-CN" sz="2800" b="1"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endParaRPr>
          </a:p>
        </p:txBody>
      </p:sp>
      <p:sp>
        <p:nvSpPr>
          <p:cNvPr id="11" name="TextBox 17">
            <a:extLst>
              <a:ext uri="{FF2B5EF4-FFF2-40B4-BE49-F238E27FC236}">
                <a16:creationId xmlns:a16="http://schemas.microsoft.com/office/drawing/2014/main" id="{8CFA5B49-8F9E-468F-A5CB-A1A79C82591F}"/>
              </a:ext>
            </a:extLst>
          </p:cNvPr>
          <p:cNvSpPr>
            <a:spLocks noChangeArrowheads="1"/>
          </p:cNvSpPr>
          <p:nvPr/>
        </p:nvSpPr>
        <p:spPr bwMode="auto">
          <a:xfrm>
            <a:off x="2142862" y="2078981"/>
            <a:ext cx="3714750" cy="369887"/>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en-US" b="1" dirty="0">
                <a:solidFill>
                  <a:srgbClr val="008000"/>
                </a:solidFill>
                <a:latin typeface="腾讯体 W3" panose="020C04030202040F0204" pitchFamily="34" charset="-122"/>
                <a:ea typeface="腾讯体 W3" panose="020C04030202040F0204" pitchFamily="34" charset="-122"/>
              </a:rPr>
              <a:t>John Fleming  (1848-1945)</a:t>
            </a:r>
            <a:endParaRPr lang="zh-CN" altLang="en-US" b="1" dirty="0">
              <a:solidFill>
                <a:srgbClr val="008000"/>
              </a:solidFill>
              <a:latin typeface="腾讯体 W3" panose="020C04030202040F0204" pitchFamily="34" charset="-122"/>
              <a:ea typeface="腾讯体 W3" panose="020C04030202040F0204" pitchFamily="34" charset="-122"/>
            </a:endParaRPr>
          </a:p>
        </p:txBody>
      </p:sp>
      <p:sp>
        <p:nvSpPr>
          <p:cNvPr id="12" name="TextBox 17">
            <a:extLst>
              <a:ext uri="{FF2B5EF4-FFF2-40B4-BE49-F238E27FC236}">
                <a16:creationId xmlns:a16="http://schemas.microsoft.com/office/drawing/2014/main" id="{EE5E889C-472B-481D-A498-ED7A88201037}"/>
              </a:ext>
            </a:extLst>
          </p:cNvPr>
          <p:cNvSpPr>
            <a:spLocks noChangeArrowheads="1"/>
          </p:cNvSpPr>
          <p:nvPr/>
        </p:nvSpPr>
        <p:spPr bwMode="auto">
          <a:xfrm>
            <a:off x="2142862" y="5507981"/>
            <a:ext cx="3857625" cy="646112"/>
          </a:xfrm>
          <a:prstGeom prst="rect">
            <a:avLst/>
          </a:prstGeom>
          <a:noFill/>
          <a:ln w="9525" cap="flat" algn="ctr">
            <a:noFill/>
            <a:prstDash val="solid"/>
            <a:miter lim="800000"/>
            <a:headEnd type="none" w="med" len="med"/>
            <a:tailEnd type="none" w="med" len="med"/>
          </a:ln>
          <a:effectLst/>
        </p:spPr>
        <p:txBody>
          <a:bodyPr>
            <a:spAutoFit/>
          </a:bodyPr>
          <a:lstStyle/>
          <a:p>
            <a:r>
              <a:rPr lang="en-US" altLang="zh-CN" b="1" dirty="0">
                <a:solidFill>
                  <a:srgbClr val="008000"/>
                </a:solidFill>
                <a:latin typeface="腾讯体 W3" panose="020C04030202040F0204" pitchFamily="34" charset="-122"/>
                <a:ea typeface="腾讯体 W3" panose="020C04030202040F0204" pitchFamily="34" charset="-122"/>
              </a:rPr>
              <a:t>1904</a:t>
            </a:r>
            <a:r>
              <a:rPr lang="zh-CN" altLang="en-US" b="1" dirty="0">
                <a:solidFill>
                  <a:srgbClr val="008000"/>
                </a:solidFill>
                <a:latin typeface="腾讯体 W3" panose="020C04030202040F0204" pitchFamily="34" charset="-122"/>
                <a:ea typeface="腾讯体 W3" panose="020C04030202040F0204" pitchFamily="34" charset="-122"/>
              </a:rPr>
              <a:t>年，英国青年工程师约翰</a:t>
            </a:r>
            <a:r>
              <a:rPr lang="en-US" altLang="zh-CN" b="1" dirty="0">
                <a:solidFill>
                  <a:srgbClr val="008000"/>
                </a:solidFill>
                <a:latin typeface="腾讯体 W3" panose="020C04030202040F0204" pitchFamily="34" charset="-122"/>
                <a:ea typeface="腾讯体 W3" panose="020C04030202040F0204" pitchFamily="34" charset="-122"/>
              </a:rPr>
              <a:t>·</a:t>
            </a:r>
            <a:r>
              <a:rPr lang="zh-CN" altLang="en-US" b="1" dirty="0">
                <a:solidFill>
                  <a:srgbClr val="008000"/>
                </a:solidFill>
                <a:latin typeface="腾讯体 W3" panose="020C04030202040F0204" pitchFamily="34" charset="-122"/>
                <a:ea typeface="腾讯体 W3" panose="020C04030202040F0204" pitchFamily="34" charset="-122"/>
              </a:rPr>
              <a:t>弗莱明发明真空二极管</a:t>
            </a:r>
          </a:p>
        </p:txBody>
      </p:sp>
      <p:pic>
        <p:nvPicPr>
          <p:cNvPr id="13" name="Picture 1">
            <a:extLst>
              <a:ext uri="{FF2B5EF4-FFF2-40B4-BE49-F238E27FC236}">
                <a16:creationId xmlns:a16="http://schemas.microsoft.com/office/drawing/2014/main" id="{99C09FFC-E00F-4C13-99EF-212015A78545}"/>
              </a:ext>
            </a:extLst>
          </p:cNvPr>
          <p:cNvPicPr preferRelativeResize="0">
            <a:picLocks noChangeArrowheads="1"/>
          </p:cNvPicPr>
          <p:nvPr/>
        </p:nvPicPr>
        <p:blipFill>
          <a:blip r:embed="rId2" cstate="print"/>
          <a:srcRect/>
          <a:stretch>
            <a:fillRect/>
          </a:stretch>
        </p:blipFill>
        <p:spPr bwMode="auto">
          <a:xfrm>
            <a:off x="2260337" y="2650481"/>
            <a:ext cx="1919287" cy="2643187"/>
          </a:xfrm>
          <a:prstGeom prst="rect">
            <a:avLst/>
          </a:prstGeom>
          <a:noFill/>
          <a:ln w="9525" cap="flat" algn="ctr">
            <a:solidFill>
              <a:srgbClr val="000000"/>
            </a:solidFill>
            <a:prstDash val="solid"/>
            <a:miter lim="800000"/>
            <a:headEnd type="none" w="med" len="med"/>
            <a:tailEnd type="none" w="med" len="med"/>
          </a:ln>
        </p:spPr>
      </p:pic>
      <p:pic>
        <p:nvPicPr>
          <p:cNvPr id="14" name="Picture 2">
            <a:extLst>
              <a:ext uri="{FF2B5EF4-FFF2-40B4-BE49-F238E27FC236}">
                <a16:creationId xmlns:a16="http://schemas.microsoft.com/office/drawing/2014/main" id="{F76F3F6C-613D-4C1E-8DCB-1319DB72E90F}"/>
              </a:ext>
            </a:extLst>
          </p:cNvPr>
          <p:cNvPicPr preferRelativeResize="0">
            <a:picLocks noChangeArrowheads="1"/>
          </p:cNvPicPr>
          <p:nvPr/>
        </p:nvPicPr>
        <p:blipFill>
          <a:blip r:embed="rId3" cstate="print"/>
          <a:srcRect/>
          <a:stretch>
            <a:fillRect/>
          </a:stretch>
        </p:blipFill>
        <p:spPr bwMode="auto">
          <a:xfrm>
            <a:off x="4187562" y="2650481"/>
            <a:ext cx="1689100" cy="2643187"/>
          </a:xfrm>
          <a:prstGeom prst="rect">
            <a:avLst/>
          </a:prstGeom>
          <a:noFill/>
          <a:ln w="9525" cap="flat" algn="ctr">
            <a:solidFill>
              <a:srgbClr val="000000"/>
            </a:solidFill>
            <a:prstDash val="solid"/>
            <a:miter lim="800000"/>
            <a:headEnd type="none" w="med" len="med"/>
            <a:tailEnd type="none" w="med" len="med"/>
          </a:ln>
        </p:spPr>
      </p:pic>
      <p:pic>
        <p:nvPicPr>
          <p:cNvPr id="15" name="Picture 3">
            <a:extLst>
              <a:ext uri="{FF2B5EF4-FFF2-40B4-BE49-F238E27FC236}">
                <a16:creationId xmlns:a16="http://schemas.microsoft.com/office/drawing/2014/main" id="{A9F55397-ED47-4F45-9B94-63B40A8DBAB9}"/>
              </a:ext>
            </a:extLst>
          </p:cNvPr>
          <p:cNvPicPr preferRelativeResize="0">
            <a:picLocks noChangeArrowheads="1"/>
          </p:cNvPicPr>
          <p:nvPr/>
        </p:nvPicPr>
        <p:blipFill>
          <a:blip r:embed="rId4" cstate="print"/>
          <a:srcRect/>
          <a:stretch>
            <a:fillRect/>
          </a:stretch>
        </p:blipFill>
        <p:spPr bwMode="auto">
          <a:xfrm>
            <a:off x="6643424" y="2721918"/>
            <a:ext cx="1970088" cy="2571750"/>
          </a:xfrm>
          <a:prstGeom prst="rect">
            <a:avLst/>
          </a:prstGeom>
          <a:noFill/>
          <a:ln w="9525" cap="flat" algn="ctr">
            <a:solidFill>
              <a:srgbClr val="000000"/>
            </a:solidFill>
            <a:prstDash val="solid"/>
            <a:miter lim="800000"/>
            <a:headEnd type="none" w="med" len="med"/>
            <a:tailEnd type="none" w="med" len="med"/>
          </a:ln>
        </p:spPr>
      </p:pic>
      <p:pic>
        <p:nvPicPr>
          <p:cNvPr id="16" name="Picture 4">
            <a:extLst>
              <a:ext uri="{FF2B5EF4-FFF2-40B4-BE49-F238E27FC236}">
                <a16:creationId xmlns:a16="http://schemas.microsoft.com/office/drawing/2014/main" id="{9966345C-8273-43FE-83C0-8462F4B77BE5}"/>
              </a:ext>
            </a:extLst>
          </p:cNvPr>
          <p:cNvPicPr preferRelativeResize="0">
            <a:picLocks noChangeArrowheads="1"/>
          </p:cNvPicPr>
          <p:nvPr/>
        </p:nvPicPr>
        <p:blipFill>
          <a:blip r:embed="rId5" cstate="print"/>
          <a:srcRect/>
          <a:stretch>
            <a:fillRect/>
          </a:stretch>
        </p:blipFill>
        <p:spPr bwMode="auto">
          <a:xfrm>
            <a:off x="8626212" y="2721918"/>
            <a:ext cx="1798637" cy="2571750"/>
          </a:xfrm>
          <a:prstGeom prst="rect">
            <a:avLst/>
          </a:prstGeom>
          <a:noFill/>
          <a:ln w="9525" cap="flat" algn="ctr">
            <a:solidFill>
              <a:srgbClr val="000000"/>
            </a:solidFill>
            <a:prstDash val="solid"/>
            <a:miter lim="800000"/>
            <a:headEnd type="none" w="med" len="med"/>
            <a:tailEnd type="none" w="med" len="med"/>
          </a:ln>
        </p:spPr>
      </p:pic>
      <p:sp>
        <p:nvSpPr>
          <p:cNvPr id="17" name="TextBox 17">
            <a:extLst>
              <a:ext uri="{FF2B5EF4-FFF2-40B4-BE49-F238E27FC236}">
                <a16:creationId xmlns:a16="http://schemas.microsoft.com/office/drawing/2014/main" id="{CEC4C45A-FB91-40AD-A0D1-81CC0D5756BF}"/>
              </a:ext>
            </a:extLst>
          </p:cNvPr>
          <p:cNvSpPr>
            <a:spLocks noChangeArrowheads="1"/>
          </p:cNvSpPr>
          <p:nvPr/>
        </p:nvSpPr>
        <p:spPr bwMode="auto">
          <a:xfrm>
            <a:off x="6786299" y="2078981"/>
            <a:ext cx="3714750" cy="369887"/>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en-US" b="1">
                <a:solidFill>
                  <a:srgbClr val="008000"/>
                </a:solidFill>
                <a:latin typeface="腾讯体 W3" panose="020C04030202040F0204" pitchFamily="34" charset="-122"/>
                <a:ea typeface="腾讯体 W3" panose="020C04030202040F0204" pitchFamily="34" charset="-122"/>
              </a:rPr>
              <a:t>Lee De Forest (1873-1961)</a:t>
            </a:r>
            <a:endParaRPr lang="zh-CN" altLang="en-US" b="1">
              <a:solidFill>
                <a:srgbClr val="008000"/>
              </a:solidFill>
              <a:latin typeface="腾讯体 W3" panose="020C04030202040F0204" pitchFamily="34" charset="-122"/>
              <a:ea typeface="腾讯体 W3" panose="020C04030202040F0204" pitchFamily="34" charset="-122"/>
            </a:endParaRPr>
          </a:p>
        </p:txBody>
      </p:sp>
      <p:sp>
        <p:nvSpPr>
          <p:cNvPr id="18" name="TextBox 17">
            <a:extLst>
              <a:ext uri="{FF2B5EF4-FFF2-40B4-BE49-F238E27FC236}">
                <a16:creationId xmlns:a16="http://schemas.microsoft.com/office/drawing/2014/main" id="{9D3FC451-42D6-48AE-BD96-E27699F3047C}"/>
              </a:ext>
            </a:extLst>
          </p:cNvPr>
          <p:cNvSpPr>
            <a:spLocks noChangeArrowheads="1"/>
          </p:cNvSpPr>
          <p:nvPr/>
        </p:nvSpPr>
        <p:spPr bwMode="auto">
          <a:xfrm>
            <a:off x="6571987" y="5507981"/>
            <a:ext cx="3857625" cy="646112"/>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zh-CN" b="1" dirty="0">
                <a:solidFill>
                  <a:srgbClr val="008000"/>
                </a:solidFill>
                <a:latin typeface="腾讯体 W3" panose="020C04030202040F0204" pitchFamily="34" charset="-122"/>
                <a:ea typeface="腾讯体 W3" panose="020C04030202040F0204" pitchFamily="34" charset="-122"/>
              </a:rPr>
              <a:t>1906</a:t>
            </a:r>
            <a:r>
              <a:rPr lang="zh-CN" altLang="en-US" b="1" dirty="0">
                <a:solidFill>
                  <a:srgbClr val="008000"/>
                </a:solidFill>
                <a:latin typeface="腾讯体 W3" panose="020C04030202040F0204" pitchFamily="34" charset="-122"/>
                <a:ea typeface="腾讯体 W3" panose="020C04030202040F0204" pitchFamily="34" charset="-122"/>
              </a:rPr>
              <a:t>年，美国人李</a:t>
            </a:r>
            <a:r>
              <a:rPr lang="en-US" altLang="zh-CN" b="1" dirty="0">
                <a:solidFill>
                  <a:srgbClr val="008000"/>
                </a:solidFill>
                <a:latin typeface="腾讯体 W3" panose="020C04030202040F0204" pitchFamily="34" charset="-122"/>
                <a:ea typeface="腾讯体 W3" panose="020C04030202040F0204" pitchFamily="34" charset="-122"/>
              </a:rPr>
              <a:t>·</a:t>
            </a:r>
            <a:r>
              <a:rPr lang="zh-CN" altLang="en-US" b="1" dirty="0">
                <a:solidFill>
                  <a:srgbClr val="008000"/>
                </a:solidFill>
                <a:latin typeface="腾讯体 W3" panose="020C04030202040F0204" pitchFamily="34" charset="-122"/>
                <a:ea typeface="腾讯体 W3" panose="020C04030202040F0204" pitchFamily="34" charset="-122"/>
              </a:rPr>
              <a:t>德</a:t>
            </a:r>
            <a:r>
              <a:rPr lang="en-US" altLang="zh-CN" b="1" dirty="0">
                <a:solidFill>
                  <a:srgbClr val="008000"/>
                </a:solidFill>
                <a:latin typeface="腾讯体 W3" panose="020C04030202040F0204" pitchFamily="34" charset="-122"/>
                <a:ea typeface="腾讯体 W3" panose="020C04030202040F0204" pitchFamily="34" charset="-122"/>
              </a:rPr>
              <a:t>·</a:t>
            </a:r>
            <a:r>
              <a:rPr lang="zh-CN" altLang="en-US" b="1" dirty="0">
                <a:solidFill>
                  <a:srgbClr val="008000"/>
                </a:solidFill>
                <a:latin typeface="腾讯体 W3" panose="020C04030202040F0204" pitchFamily="34" charset="-122"/>
                <a:ea typeface="腾讯体 W3" panose="020C04030202040F0204" pitchFamily="34" charset="-122"/>
              </a:rPr>
              <a:t>福雷斯特</a:t>
            </a:r>
            <a:endParaRPr lang="en-US" altLang="zh-CN" b="1" dirty="0">
              <a:solidFill>
                <a:srgbClr val="008000"/>
              </a:solidFill>
              <a:latin typeface="腾讯体 W3" panose="020C04030202040F0204" pitchFamily="34" charset="-122"/>
              <a:ea typeface="腾讯体 W3" panose="020C04030202040F0204" pitchFamily="34" charset="-122"/>
            </a:endParaRPr>
          </a:p>
          <a:p>
            <a:r>
              <a:rPr lang="zh-CN" altLang="en-US" b="1" dirty="0">
                <a:solidFill>
                  <a:srgbClr val="008000"/>
                </a:solidFill>
                <a:latin typeface="腾讯体 W3" panose="020C04030202040F0204" pitchFamily="34" charset="-122"/>
                <a:ea typeface="腾讯体 W3" panose="020C04030202040F0204" pitchFamily="34" charset="-122"/>
              </a:rPr>
              <a:t>发明能起放大作用的真空三极管。</a:t>
            </a:r>
          </a:p>
        </p:txBody>
      </p:sp>
    </p:spTree>
    <p:extLst>
      <p:ext uri="{BB962C8B-B14F-4D97-AF65-F5344CB8AC3E}">
        <p14:creationId xmlns:p14="http://schemas.microsoft.com/office/powerpoint/2010/main" val="712692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F4D20-852D-42A4-A86B-AE97538781DD}"/>
              </a:ext>
            </a:extLst>
          </p:cNvPr>
          <p:cNvSpPr>
            <a:spLocks noGrp="1"/>
          </p:cNvSpPr>
          <p:nvPr>
            <p:ph type="title"/>
          </p:nvPr>
        </p:nvSpPr>
        <p:spPr/>
        <p:txBody>
          <a:bodyPr/>
          <a:lstStyle/>
          <a:p>
            <a:r>
              <a:rPr lang="zh-CN" altLang="en-US" dirty="0"/>
              <a:t>（</a:t>
            </a:r>
            <a:r>
              <a:rPr lang="en-US" altLang="zh-CN" dirty="0"/>
              <a:t>1</a:t>
            </a:r>
            <a:r>
              <a:rPr lang="zh-CN" altLang="en-US" dirty="0"/>
              <a:t>）第一阶段   </a:t>
            </a:r>
            <a:r>
              <a:rPr lang="en-US" altLang="zh-CN" dirty="0"/>
              <a:t>1946</a:t>
            </a:r>
            <a:r>
              <a:rPr lang="zh-CN" altLang="en-US" dirty="0"/>
              <a:t>年～</a:t>
            </a:r>
            <a:r>
              <a:rPr lang="en-US" altLang="zh-CN" dirty="0"/>
              <a:t>50</a:t>
            </a:r>
            <a:r>
              <a:rPr lang="zh-CN" altLang="en-US" dirty="0"/>
              <a:t>年代后期</a:t>
            </a:r>
          </a:p>
        </p:txBody>
      </p:sp>
      <p:graphicFrame>
        <p:nvGraphicFramePr>
          <p:cNvPr id="9" name="内容占位符 8">
            <a:extLst>
              <a:ext uri="{FF2B5EF4-FFF2-40B4-BE49-F238E27FC236}">
                <a16:creationId xmlns:a16="http://schemas.microsoft.com/office/drawing/2014/main" id="{354B3403-B86F-41E5-9DFA-573047E3C7B9}"/>
              </a:ext>
            </a:extLst>
          </p:cNvPr>
          <p:cNvGraphicFramePr>
            <a:graphicFrameLocks noGrp="1"/>
          </p:cNvGraphicFramePr>
          <p:nvPr>
            <p:ph idx="1"/>
            <p:extLst>
              <p:ext uri="{D42A27DB-BD31-4B8C-83A1-F6EECF244321}">
                <p14:modId xmlns:p14="http://schemas.microsoft.com/office/powerpoint/2010/main" val="1777353506"/>
              </p:ext>
            </p:extLst>
          </p:nvPr>
        </p:nvGraphicFramePr>
        <p:xfrm>
          <a:off x="2859952" y="1822719"/>
          <a:ext cx="6895794" cy="2926080"/>
        </p:xfrm>
        <a:graphic>
          <a:graphicData uri="http://schemas.openxmlformats.org/drawingml/2006/table">
            <a:tbl>
              <a:tblPr firstRow="1" firstCol="1" bandRow="1">
                <a:tableStyleId>{5C22544A-7EE6-4342-B048-85BDC9FD1C3A}</a:tableStyleId>
              </a:tblPr>
              <a:tblGrid>
                <a:gridCol w="2823318">
                  <a:extLst>
                    <a:ext uri="{9D8B030D-6E8A-4147-A177-3AD203B41FA5}">
                      <a16:colId xmlns:a16="http://schemas.microsoft.com/office/drawing/2014/main" val="1896723215"/>
                    </a:ext>
                  </a:extLst>
                </a:gridCol>
                <a:gridCol w="4072476">
                  <a:extLst>
                    <a:ext uri="{9D8B030D-6E8A-4147-A177-3AD203B41FA5}">
                      <a16:colId xmlns:a16="http://schemas.microsoft.com/office/drawing/2014/main" val="3995053318"/>
                    </a:ext>
                  </a:extLst>
                </a:gridCol>
              </a:tblGrid>
              <a:tr h="474312">
                <a:tc>
                  <a:txBody>
                    <a:bodyPr/>
                    <a:lstStyle/>
                    <a:p>
                      <a:pPr algn="ctr"/>
                      <a:r>
                        <a:rPr lang="zh-CN" sz="3200" kern="100" dirty="0">
                          <a:effectLst/>
                          <a:latin typeface="腾讯体 W3" panose="020C04030202040F0204" pitchFamily="34" charset="-122"/>
                          <a:ea typeface="腾讯体 W3" panose="020C04030202040F0204" pitchFamily="34" charset="-122"/>
                        </a:rPr>
                        <a:t>阶段</a:t>
                      </a:r>
                      <a:endParaRPr lang="zh-CN" sz="40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203276" marR="203276" marT="0" marB="0"/>
                </a:tc>
                <a:tc>
                  <a:txBody>
                    <a:bodyPr/>
                    <a:lstStyle/>
                    <a:p>
                      <a:pPr algn="ctr"/>
                      <a:r>
                        <a:rPr lang="zh-CN" sz="3200" kern="100">
                          <a:effectLst/>
                          <a:latin typeface="腾讯体 W3" panose="020C04030202040F0204" pitchFamily="34" charset="-122"/>
                          <a:ea typeface="腾讯体 W3" panose="020C04030202040F0204" pitchFamily="34" charset="-122"/>
                        </a:rPr>
                        <a:t>第一阶段</a:t>
                      </a:r>
                      <a:endParaRPr lang="zh-CN" sz="40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203276" marR="203276" marT="0" marB="0"/>
                </a:tc>
                <a:extLst>
                  <a:ext uri="{0D108BD9-81ED-4DB2-BD59-A6C34878D82A}">
                    <a16:rowId xmlns:a16="http://schemas.microsoft.com/office/drawing/2014/main" val="945505141"/>
                  </a:ext>
                </a:extLst>
              </a:tr>
              <a:tr h="474312">
                <a:tc>
                  <a:txBody>
                    <a:bodyPr/>
                    <a:lstStyle/>
                    <a:p>
                      <a:pPr algn="ctr"/>
                      <a:r>
                        <a:rPr lang="zh-CN" sz="3200" kern="100" dirty="0">
                          <a:effectLst/>
                          <a:latin typeface="腾讯体 W3" panose="020C04030202040F0204" pitchFamily="34" charset="-122"/>
                          <a:ea typeface="腾讯体 W3" panose="020C04030202040F0204" pitchFamily="34" charset="-122"/>
                        </a:rPr>
                        <a:t>计算机技术</a:t>
                      </a:r>
                      <a:endParaRPr lang="zh-CN" sz="40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203276" marR="203276" marT="0" marB="0"/>
                </a:tc>
                <a:tc>
                  <a:txBody>
                    <a:bodyPr/>
                    <a:lstStyle/>
                    <a:p>
                      <a:pPr algn="ctr"/>
                      <a:r>
                        <a:rPr lang="zh-CN" sz="3200" kern="100">
                          <a:effectLst/>
                          <a:latin typeface="腾讯体 W3" panose="020C04030202040F0204" pitchFamily="34" charset="-122"/>
                          <a:ea typeface="腾讯体 W3" panose="020C04030202040F0204" pitchFamily="34" charset="-122"/>
                        </a:rPr>
                        <a:t>电子管</a:t>
                      </a:r>
                      <a:endParaRPr lang="zh-CN" sz="40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203276" marR="203276" marT="0" marB="0"/>
                </a:tc>
                <a:extLst>
                  <a:ext uri="{0D108BD9-81ED-4DB2-BD59-A6C34878D82A}">
                    <a16:rowId xmlns:a16="http://schemas.microsoft.com/office/drawing/2014/main" val="361526810"/>
                  </a:ext>
                </a:extLst>
              </a:tr>
              <a:tr h="1897247">
                <a:tc>
                  <a:txBody>
                    <a:bodyPr/>
                    <a:lstStyle/>
                    <a:p>
                      <a:pPr algn="ctr"/>
                      <a:r>
                        <a:rPr lang="zh-CN" sz="3200" kern="100" dirty="0">
                          <a:effectLst/>
                          <a:latin typeface="腾讯体 W3" panose="020C04030202040F0204" pitchFamily="34" charset="-122"/>
                          <a:ea typeface="腾讯体 W3" panose="020C04030202040F0204" pitchFamily="34" charset="-122"/>
                        </a:rPr>
                        <a:t>软件技术</a:t>
                      </a:r>
                      <a:endParaRPr lang="zh-CN" sz="40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203276" marR="203276" marT="0" marB="0"/>
                </a:tc>
                <a:tc>
                  <a:txBody>
                    <a:bodyPr/>
                    <a:lstStyle/>
                    <a:p>
                      <a:pPr algn="ctr"/>
                      <a:r>
                        <a:rPr lang="zh-CN" sz="3200" kern="100" dirty="0">
                          <a:effectLst/>
                          <a:latin typeface="腾讯体 W3" panose="020C04030202040F0204" pitchFamily="34" charset="-122"/>
                          <a:ea typeface="腾讯体 W3" panose="020C04030202040F0204" pitchFamily="34" charset="-122"/>
                        </a:rPr>
                        <a:t>专用小程序</a:t>
                      </a:r>
                      <a:endParaRPr lang="zh-CN" sz="4000" kern="100" dirty="0">
                        <a:effectLst/>
                        <a:latin typeface="腾讯体 W3" panose="020C04030202040F0204" pitchFamily="34" charset="-122"/>
                        <a:ea typeface="腾讯体 W3" panose="020C04030202040F0204" pitchFamily="34" charset="-122"/>
                      </a:endParaRPr>
                    </a:p>
                    <a:p>
                      <a:pPr algn="ctr"/>
                      <a:r>
                        <a:rPr lang="zh-CN" sz="3200" kern="100" dirty="0">
                          <a:effectLst/>
                          <a:latin typeface="腾讯体 W3" panose="020C04030202040F0204" pitchFamily="34" charset="-122"/>
                          <a:ea typeface="腾讯体 W3" panose="020C04030202040F0204" pitchFamily="34" charset="-122"/>
                        </a:rPr>
                        <a:t>面向批处理</a:t>
                      </a:r>
                      <a:endParaRPr lang="zh-CN" sz="4000" kern="100" dirty="0">
                        <a:effectLst/>
                        <a:latin typeface="腾讯体 W3" panose="020C04030202040F0204" pitchFamily="34" charset="-122"/>
                        <a:ea typeface="腾讯体 W3" panose="020C04030202040F0204" pitchFamily="34" charset="-122"/>
                      </a:endParaRPr>
                    </a:p>
                    <a:p>
                      <a:pPr algn="ctr"/>
                      <a:r>
                        <a:rPr lang="zh-CN" sz="3200" kern="100" dirty="0">
                          <a:effectLst/>
                          <a:latin typeface="腾讯体 W3" panose="020C04030202040F0204" pitchFamily="34" charset="-122"/>
                          <a:ea typeface="腾讯体 W3" panose="020C04030202040F0204" pitchFamily="34" charset="-122"/>
                        </a:rPr>
                        <a:t>自定义软件</a:t>
                      </a:r>
                      <a:endParaRPr lang="zh-CN" sz="4000" kern="100" dirty="0">
                        <a:effectLst/>
                        <a:latin typeface="腾讯体 W3" panose="020C04030202040F0204" pitchFamily="34" charset="-122"/>
                        <a:ea typeface="腾讯体 W3" panose="020C04030202040F0204" pitchFamily="34" charset="-122"/>
                      </a:endParaRPr>
                    </a:p>
                    <a:p>
                      <a:pPr algn="ctr"/>
                      <a:r>
                        <a:rPr lang="zh-CN" sz="3200" kern="100" dirty="0">
                          <a:effectLst/>
                          <a:latin typeface="腾讯体 W3" panose="020C04030202040F0204" pitchFamily="34" charset="-122"/>
                          <a:ea typeface="腾讯体 W3" panose="020C04030202040F0204" pitchFamily="34" charset="-122"/>
                        </a:rPr>
                        <a:t>编写者</a:t>
                      </a:r>
                      <a:r>
                        <a:rPr lang="en-US" sz="3200" kern="100" dirty="0">
                          <a:effectLst/>
                          <a:latin typeface="腾讯体 W3" panose="020C04030202040F0204" pitchFamily="34" charset="-122"/>
                          <a:ea typeface="腾讯体 W3" panose="020C04030202040F0204" pitchFamily="34" charset="-122"/>
                        </a:rPr>
                        <a:t>=</a:t>
                      </a:r>
                      <a:r>
                        <a:rPr lang="zh-CN" sz="3200" kern="100" dirty="0">
                          <a:effectLst/>
                          <a:latin typeface="腾讯体 W3" panose="020C04030202040F0204" pitchFamily="34" charset="-122"/>
                          <a:ea typeface="腾讯体 W3" panose="020C04030202040F0204" pitchFamily="34" charset="-122"/>
                        </a:rPr>
                        <a:t>使用者</a:t>
                      </a:r>
                      <a:endParaRPr lang="zh-CN" sz="40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203276" marR="203276" marT="0" marB="0"/>
                </a:tc>
                <a:extLst>
                  <a:ext uri="{0D108BD9-81ED-4DB2-BD59-A6C34878D82A}">
                    <a16:rowId xmlns:a16="http://schemas.microsoft.com/office/drawing/2014/main" val="1556460921"/>
                  </a:ext>
                </a:extLst>
              </a:tr>
            </a:tbl>
          </a:graphicData>
        </a:graphic>
      </p:graphicFrame>
      <p:sp>
        <p:nvSpPr>
          <p:cNvPr id="4" name="日期占位符 3">
            <a:extLst>
              <a:ext uri="{FF2B5EF4-FFF2-40B4-BE49-F238E27FC236}">
                <a16:creationId xmlns:a16="http://schemas.microsoft.com/office/drawing/2014/main" id="{8965C924-DA7E-47EA-92BB-96E8B8536BD4}"/>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C0EAD69D-58F1-4BEE-8025-EB11C92C86A3}"/>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49D89B0A-851C-4E79-A78A-1720B6B420FB}"/>
              </a:ext>
            </a:extLst>
          </p:cNvPr>
          <p:cNvSpPr>
            <a:spLocks noGrp="1"/>
          </p:cNvSpPr>
          <p:nvPr>
            <p:ph type="sldNum" sz="quarter" idx="12"/>
          </p:nvPr>
        </p:nvSpPr>
        <p:spPr/>
        <p:txBody>
          <a:bodyPr/>
          <a:lstStyle/>
          <a:p>
            <a:fld id="{5B3F3CCD-5AE8-4BDA-99FD-25BB3DCCC447}" type="slidenum">
              <a:rPr lang="zh-CN" altLang="en-US" smtClean="0"/>
              <a:pPr/>
              <a:t>23</a:t>
            </a:fld>
            <a:endParaRPr lang="zh-CN" altLang="en-US"/>
          </a:p>
        </p:txBody>
      </p:sp>
    </p:spTree>
    <p:extLst>
      <p:ext uri="{BB962C8B-B14F-4D97-AF65-F5344CB8AC3E}">
        <p14:creationId xmlns:p14="http://schemas.microsoft.com/office/powerpoint/2010/main" val="1599779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947ED-942B-4B84-9960-F77C4BFE99DE}"/>
              </a:ext>
            </a:extLst>
          </p:cNvPr>
          <p:cNvSpPr>
            <a:spLocks noGrp="1"/>
          </p:cNvSpPr>
          <p:nvPr>
            <p:ph type="title"/>
          </p:nvPr>
        </p:nvSpPr>
        <p:spPr/>
        <p:txBody>
          <a:bodyPr/>
          <a:lstStyle/>
          <a:p>
            <a:r>
              <a:rPr lang="zh-CN" altLang="en-US" dirty="0"/>
              <a:t>（</a:t>
            </a:r>
            <a:r>
              <a:rPr lang="en-US" altLang="zh-CN" dirty="0"/>
              <a:t>2</a:t>
            </a:r>
            <a:r>
              <a:rPr lang="zh-CN" altLang="en-US" dirty="0"/>
              <a:t>）第二阶段   </a:t>
            </a:r>
            <a:r>
              <a:rPr lang="en-US" altLang="zh-CN" dirty="0"/>
              <a:t>50</a:t>
            </a:r>
            <a:r>
              <a:rPr lang="zh-CN" altLang="en-US" dirty="0"/>
              <a:t>年代中期～</a:t>
            </a:r>
            <a:r>
              <a:rPr lang="en-US" altLang="zh-CN" dirty="0"/>
              <a:t>60</a:t>
            </a:r>
            <a:r>
              <a:rPr lang="zh-CN" altLang="en-US" dirty="0"/>
              <a:t>年代中期</a:t>
            </a:r>
          </a:p>
        </p:txBody>
      </p:sp>
      <p:sp>
        <p:nvSpPr>
          <p:cNvPr id="4" name="日期占位符 3">
            <a:extLst>
              <a:ext uri="{FF2B5EF4-FFF2-40B4-BE49-F238E27FC236}">
                <a16:creationId xmlns:a16="http://schemas.microsoft.com/office/drawing/2014/main" id="{C4ECAB73-76C2-4350-AB7B-B6100B59CC24}"/>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F48393BA-953D-4B63-BF80-FA09E38384CC}"/>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1AB0B07-1595-4C33-BC55-6640005D236B}"/>
              </a:ext>
            </a:extLst>
          </p:cNvPr>
          <p:cNvSpPr>
            <a:spLocks noGrp="1"/>
          </p:cNvSpPr>
          <p:nvPr>
            <p:ph type="sldNum" sz="quarter" idx="12"/>
          </p:nvPr>
        </p:nvSpPr>
        <p:spPr/>
        <p:txBody>
          <a:bodyPr/>
          <a:lstStyle/>
          <a:p>
            <a:fld id="{5B3F3CCD-5AE8-4BDA-99FD-25BB3DCCC447}" type="slidenum">
              <a:rPr lang="zh-CN" altLang="en-US" smtClean="0"/>
              <a:pPr/>
              <a:t>24</a:t>
            </a:fld>
            <a:endParaRPr lang="zh-CN" altLang="en-US"/>
          </a:p>
        </p:txBody>
      </p:sp>
      <p:sp>
        <p:nvSpPr>
          <p:cNvPr id="8" name="TextBox 23">
            <a:extLst>
              <a:ext uri="{FF2B5EF4-FFF2-40B4-BE49-F238E27FC236}">
                <a16:creationId xmlns:a16="http://schemas.microsoft.com/office/drawing/2014/main" id="{75BDF59E-479B-435A-91E0-53C9639385A2}"/>
              </a:ext>
            </a:extLst>
          </p:cNvPr>
          <p:cNvSpPr>
            <a:spLocks noChangeArrowheads="1"/>
          </p:cNvSpPr>
          <p:nvPr/>
        </p:nvSpPr>
        <p:spPr bwMode="auto">
          <a:xfrm>
            <a:off x="-366838" y="1163443"/>
            <a:ext cx="8331200" cy="607718"/>
          </a:xfrm>
          <a:prstGeom prst="rect">
            <a:avLst/>
          </a:prstGeom>
          <a:noFill/>
          <a:ln w="9525" cap="flat" algn="ctr">
            <a:noFill/>
            <a:prstDash val="solid"/>
            <a:round/>
            <a:headEnd type="none" w="med" len="med"/>
            <a:tailEnd type="none" w="med" len="med"/>
          </a:ln>
          <a:effectLst/>
        </p:spPr>
        <p:txBody>
          <a:bodyPr/>
          <a:lstStyle/>
          <a:p>
            <a:pPr algn="ctr">
              <a:lnSpc>
                <a:spcPts val="3792"/>
              </a:lnSpc>
            </a:pPr>
            <a:r>
              <a:rPr lang="en-US" altLang="en-US"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1947</a:t>
            </a:r>
            <a:r>
              <a:rPr lang="zh-CN" altLang="en-US"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年，晶体管诞生。</a:t>
            </a:r>
            <a:endParaRPr lang="en-US" altLang="zh-CN"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endParaRPr>
          </a:p>
        </p:txBody>
      </p:sp>
      <p:sp>
        <p:nvSpPr>
          <p:cNvPr id="9" name="TextBox 17">
            <a:extLst>
              <a:ext uri="{FF2B5EF4-FFF2-40B4-BE49-F238E27FC236}">
                <a16:creationId xmlns:a16="http://schemas.microsoft.com/office/drawing/2014/main" id="{A68EACAB-9E93-493A-8DD3-18B54D5257D5}"/>
              </a:ext>
            </a:extLst>
          </p:cNvPr>
          <p:cNvSpPr>
            <a:spLocks noChangeArrowheads="1"/>
          </p:cNvSpPr>
          <p:nvPr/>
        </p:nvSpPr>
        <p:spPr bwMode="auto">
          <a:xfrm>
            <a:off x="1055562" y="2051786"/>
            <a:ext cx="5486400" cy="617733"/>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dirty="0">
                <a:solidFill>
                  <a:srgbClr val="008000"/>
                </a:solidFill>
                <a:latin typeface="腾讯体 W3" panose="020C04030202040F0204" pitchFamily="34" charset="-122"/>
                <a:ea typeface="腾讯体 W3" panose="020C04030202040F0204" pitchFamily="34" charset="-122"/>
              </a:rPr>
              <a:t>晶体管的三位发明人</a:t>
            </a:r>
            <a:endParaRPr lang="en-US" altLang="zh-CN" sz="1707" b="1" dirty="0">
              <a:solidFill>
                <a:srgbClr val="008000"/>
              </a:solidFill>
              <a:latin typeface="腾讯体 W3" panose="020C04030202040F0204" pitchFamily="34" charset="-122"/>
              <a:ea typeface="腾讯体 W3" panose="020C04030202040F0204" pitchFamily="34" charset="-122"/>
            </a:endParaRPr>
          </a:p>
          <a:p>
            <a:pPr algn="ctr"/>
            <a:r>
              <a:rPr lang="en-US" altLang="zh-CN" sz="1707" b="1" dirty="0">
                <a:solidFill>
                  <a:srgbClr val="008000"/>
                </a:solidFill>
                <a:latin typeface="腾讯体 W3" panose="020C04030202040F0204" pitchFamily="34" charset="-122"/>
                <a:ea typeface="腾讯体 W3" panose="020C04030202040F0204" pitchFamily="34" charset="-122"/>
              </a:rPr>
              <a:t>——</a:t>
            </a:r>
            <a:r>
              <a:rPr lang="zh-CN" altLang="en-US" sz="1707" b="1" dirty="0">
                <a:solidFill>
                  <a:srgbClr val="008000"/>
                </a:solidFill>
                <a:latin typeface="腾讯体 W3" panose="020C04030202040F0204" pitchFamily="34" charset="-122"/>
                <a:ea typeface="腾讯体 W3" panose="020C04030202040F0204" pitchFamily="34" charset="-122"/>
              </a:rPr>
              <a:t>因这项伟大发明，三人获得</a:t>
            </a:r>
            <a:r>
              <a:rPr lang="en-US" altLang="zh-CN" sz="1707" b="1" dirty="0">
                <a:solidFill>
                  <a:srgbClr val="008000"/>
                </a:solidFill>
                <a:latin typeface="腾讯体 W3" panose="020C04030202040F0204" pitchFamily="34" charset="-122"/>
                <a:ea typeface="腾讯体 W3" panose="020C04030202040F0204" pitchFamily="34" charset="-122"/>
              </a:rPr>
              <a:t>1956</a:t>
            </a:r>
            <a:r>
              <a:rPr lang="zh-CN" altLang="en-US" sz="1707" b="1" dirty="0">
                <a:solidFill>
                  <a:srgbClr val="008000"/>
                </a:solidFill>
                <a:latin typeface="腾讯体 W3" panose="020C04030202040F0204" pitchFamily="34" charset="-122"/>
                <a:ea typeface="腾讯体 W3" panose="020C04030202040F0204" pitchFamily="34" charset="-122"/>
              </a:rPr>
              <a:t>年诺贝尔物理学奖</a:t>
            </a:r>
          </a:p>
        </p:txBody>
      </p:sp>
      <p:pic>
        <p:nvPicPr>
          <p:cNvPr id="10" name="Picture 1">
            <a:extLst>
              <a:ext uri="{FF2B5EF4-FFF2-40B4-BE49-F238E27FC236}">
                <a16:creationId xmlns:a16="http://schemas.microsoft.com/office/drawing/2014/main" id="{52409021-991F-4407-AD64-01131743E84E}"/>
              </a:ext>
            </a:extLst>
          </p:cNvPr>
          <p:cNvPicPr preferRelativeResize="0">
            <a:picLocks noChangeArrowheads="1"/>
          </p:cNvPicPr>
          <p:nvPr/>
        </p:nvPicPr>
        <p:blipFill>
          <a:blip r:embed="rId2" cstate="print"/>
          <a:srcRect/>
          <a:stretch>
            <a:fillRect/>
          </a:stretch>
        </p:blipFill>
        <p:spPr bwMode="auto">
          <a:xfrm>
            <a:off x="733453" y="2664395"/>
            <a:ext cx="1676776" cy="2062104"/>
          </a:xfrm>
          <a:prstGeom prst="rect">
            <a:avLst/>
          </a:prstGeom>
          <a:noFill/>
          <a:ln w="9525" cap="flat" algn="ctr">
            <a:solidFill>
              <a:srgbClr val="000000"/>
            </a:solidFill>
            <a:prstDash val="solid"/>
            <a:miter lim="800000"/>
            <a:headEnd type="none" w="med" len="med"/>
            <a:tailEnd type="none" w="med" len="med"/>
          </a:ln>
        </p:spPr>
      </p:pic>
      <p:pic>
        <p:nvPicPr>
          <p:cNvPr id="11" name="Picture 2">
            <a:extLst>
              <a:ext uri="{FF2B5EF4-FFF2-40B4-BE49-F238E27FC236}">
                <a16:creationId xmlns:a16="http://schemas.microsoft.com/office/drawing/2014/main" id="{1299902A-684B-46D5-9618-753D1C26FE98}"/>
              </a:ext>
            </a:extLst>
          </p:cNvPr>
          <p:cNvPicPr preferRelativeResize="0">
            <a:picLocks noChangeArrowheads="1"/>
          </p:cNvPicPr>
          <p:nvPr/>
        </p:nvPicPr>
        <p:blipFill>
          <a:blip r:embed="rId3" cstate="print"/>
          <a:srcRect/>
          <a:stretch>
            <a:fillRect/>
          </a:stretch>
        </p:blipFill>
        <p:spPr bwMode="auto">
          <a:xfrm>
            <a:off x="3087562" y="2664396"/>
            <a:ext cx="1601517" cy="2069630"/>
          </a:xfrm>
          <a:prstGeom prst="rect">
            <a:avLst/>
          </a:prstGeom>
          <a:noFill/>
          <a:ln w="9525" cap="flat" algn="ctr">
            <a:solidFill>
              <a:srgbClr val="000000"/>
            </a:solidFill>
            <a:prstDash val="solid"/>
            <a:miter lim="800000"/>
            <a:headEnd type="none" w="med" len="med"/>
            <a:tailEnd type="none" w="med" len="med"/>
          </a:ln>
        </p:spPr>
      </p:pic>
      <p:pic>
        <p:nvPicPr>
          <p:cNvPr id="12" name="Picture 3">
            <a:extLst>
              <a:ext uri="{FF2B5EF4-FFF2-40B4-BE49-F238E27FC236}">
                <a16:creationId xmlns:a16="http://schemas.microsoft.com/office/drawing/2014/main" id="{52B01741-AAB0-4A93-9E46-D12CF3AE530A}"/>
              </a:ext>
            </a:extLst>
          </p:cNvPr>
          <p:cNvPicPr preferRelativeResize="0">
            <a:picLocks noChangeArrowheads="1"/>
          </p:cNvPicPr>
          <p:nvPr/>
        </p:nvPicPr>
        <p:blipFill>
          <a:blip r:embed="rId4" cstate="print"/>
          <a:srcRect/>
          <a:stretch>
            <a:fillRect/>
          </a:stretch>
        </p:blipFill>
        <p:spPr bwMode="auto">
          <a:xfrm>
            <a:off x="5390496" y="2664395"/>
            <a:ext cx="1590980" cy="2054578"/>
          </a:xfrm>
          <a:prstGeom prst="rect">
            <a:avLst/>
          </a:prstGeom>
          <a:noFill/>
          <a:ln w="9525" cap="flat" algn="ctr">
            <a:solidFill>
              <a:srgbClr val="000000"/>
            </a:solidFill>
            <a:prstDash val="solid"/>
            <a:miter lim="800000"/>
            <a:headEnd type="none" w="med" len="med"/>
            <a:tailEnd type="none" w="med" len="med"/>
          </a:ln>
        </p:spPr>
      </p:pic>
      <p:sp>
        <p:nvSpPr>
          <p:cNvPr id="13" name="TextBox 17">
            <a:extLst>
              <a:ext uri="{FF2B5EF4-FFF2-40B4-BE49-F238E27FC236}">
                <a16:creationId xmlns:a16="http://schemas.microsoft.com/office/drawing/2014/main" id="{84170255-7C60-4999-874B-A844970E45FF}"/>
              </a:ext>
            </a:extLst>
          </p:cNvPr>
          <p:cNvSpPr>
            <a:spLocks noChangeArrowheads="1"/>
          </p:cNvSpPr>
          <p:nvPr/>
        </p:nvSpPr>
        <p:spPr bwMode="auto">
          <a:xfrm>
            <a:off x="716895" y="4764129"/>
            <a:ext cx="1693334"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a:solidFill>
                  <a:srgbClr val="008000"/>
                </a:solidFill>
                <a:latin typeface="腾讯体 W3" panose="020C04030202040F0204" pitchFamily="34" charset="-122"/>
                <a:ea typeface="腾讯体 W3" panose="020C04030202040F0204" pitchFamily="34" charset="-122"/>
              </a:rPr>
              <a:t>威廉</a:t>
            </a:r>
            <a:r>
              <a:rPr lang="en-US" altLang="zh-CN" sz="1707" b="1">
                <a:solidFill>
                  <a:srgbClr val="008000"/>
                </a:solidFill>
                <a:latin typeface="腾讯体 W3" panose="020C04030202040F0204" pitchFamily="34" charset="-122"/>
                <a:ea typeface="腾讯体 W3" panose="020C04030202040F0204" pitchFamily="34" charset="-122"/>
              </a:rPr>
              <a:t>·</a:t>
            </a:r>
            <a:r>
              <a:rPr lang="zh-CN" altLang="en-US" sz="1707" b="1">
                <a:solidFill>
                  <a:srgbClr val="008000"/>
                </a:solidFill>
                <a:latin typeface="腾讯体 W3" panose="020C04030202040F0204" pitchFamily="34" charset="-122"/>
                <a:ea typeface="腾讯体 W3" panose="020C04030202040F0204" pitchFamily="34" charset="-122"/>
              </a:rPr>
              <a:t>肖克利</a:t>
            </a:r>
          </a:p>
        </p:txBody>
      </p:sp>
      <p:sp>
        <p:nvSpPr>
          <p:cNvPr id="14" name="TextBox 17">
            <a:extLst>
              <a:ext uri="{FF2B5EF4-FFF2-40B4-BE49-F238E27FC236}">
                <a16:creationId xmlns:a16="http://schemas.microsoft.com/office/drawing/2014/main" id="{9FADAF81-B8BD-438F-906B-ED402093C6A2}"/>
              </a:ext>
            </a:extLst>
          </p:cNvPr>
          <p:cNvSpPr>
            <a:spLocks noChangeArrowheads="1"/>
          </p:cNvSpPr>
          <p:nvPr/>
        </p:nvSpPr>
        <p:spPr bwMode="auto">
          <a:xfrm>
            <a:off x="3019828" y="4764129"/>
            <a:ext cx="1693334"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a:solidFill>
                  <a:srgbClr val="008000"/>
                </a:solidFill>
                <a:latin typeface="腾讯体 W3" panose="020C04030202040F0204" pitchFamily="34" charset="-122"/>
                <a:ea typeface="腾讯体 W3" panose="020C04030202040F0204" pitchFamily="34" charset="-122"/>
              </a:rPr>
              <a:t>约翰</a:t>
            </a:r>
            <a:r>
              <a:rPr lang="en-US" altLang="zh-CN" sz="1707" b="1">
                <a:solidFill>
                  <a:srgbClr val="008000"/>
                </a:solidFill>
                <a:latin typeface="腾讯体 W3" panose="020C04030202040F0204" pitchFamily="34" charset="-122"/>
                <a:ea typeface="腾讯体 W3" panose="020C04030202040F0204" pitchFamily="34" charset="-122"/>
              </a:rPr>
              <a:t>·</a:t>
            </a:r>
            <a:r>
              <a:rPr lang="zh-CN" altLang="en-US" sz="1707" b="1">
                <a:solidFill>
                  <a:srgbClr val="008000"/>
                </a:solidFill>
                <a:latin typeface="腾讯体 W3" panose="020C04030202040F0204" pitchFamily="34" charset="-122"/>
                <a:ea typeface="腾讯体 W3" panose="020C04030202040F0204" pitchFamily="34" charset="-122"/>
              </a:rPr>
              <a:t>巴丁</a:t>
            </a:r>
          </a:p>
        </p:txBody>
      </p:sp>
      <p:sp>
        <p:nvSpPr>
          <p:cNvPr id="15" name="TextBox 17">
            <a:extLst>
              <a:ext uri="{FF2B5EF4-FFF2-40B4-BE49-F238E27FC236}">
                <a16:creationId xmlns:a16="http://schemas.microsoft.com/office/drawing/2014/main" id="{51D715AE-F86D-4748-BB09-599C0C36D8E4}"/>
              </a:ext>
            </a:extLst>
          </p:cNvPr>
          <p:cNvSpPr>
            <a:spLocks noChangeArrowheads="1"/>
          </p:cNvSpPr>
          <p:nvPr/>
        </p:nvSpPr>
        <p:spPr bwMode="auto">
          <a:xfrm>
            <a:off x="5322761" y="4764129"/>
            <a:ext cx="1693334"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a:solidFill>
                  <a:srgbClr val="008000"/>
                </a:solidFill>
                <a:latin typeface="腾讯体 W3" panose="020C04030202040F0204" pitchFamily="34" charset="-122"/>
                <a:ea typeface="腾讯体 W3" panose="020C04030202040F0204" pitchFamily="34" charset="-122"/>
              </a:rPr>
              <a:t>沃尔特</a:t>
            </a:r>
            <a:r>
              <a:rPr lang="en-US" altLang="zh-CN" sz="1707" b="1">
                <a:solidFill>
                  <a:srgbClr val="008000"/>
                </a:solidFill>
                <a:latin typeface="腾讯体 W3" panose="020C04030202040F0204" pitchFamily="34" charset="-122"/>
                <a:ea typeface="腾讯体 W3" panose="020C04030202040F0204" pitchFamily="34" charset="-122"/>
              </a:rPr>
              <a:t>·</a:t>
            </a:r>
            <a:r>
              <a:rPr lang="zh-CN" altLang="en-US" sz="1707" b="1">
                <a:solidFill>
                  <a:srgbClr val="008000"/>
                </a:solidFill>
                <a:latin typeface="腾讯体 W3" panose="020C04030202040F0204" pitchFamily="34" charset="-122"/>
                <a:ea typeface="腾讯体 W3" panose="020C04030202040F0204" pitchFamily="34" charset="-122"/>
              </a:rPr>
              <a:t>布拉坦</a:t>
            </a:r>
          </a:p>
        </p:txBody>
      </p:sp>
      <p:sp>
        <p:nvSpPr>
          <p:cNvPr id="16" name="TextBox 17">
            <a:extLst>
              <a:ext uri="{FF2B5EF4-FFF2-40B4-BE49-F238E27FC236}">
                <a16:creationId xmlns:a16="http://schemas.microsoft.com/office/drawing/2014/main" id="{5E5949EC-CAEE-4FA2-98BF-E8C9DFFAF8C3}"/>
              </a:ext>
            </a:extLst>
          </p:cNvPr>
          <p:cNvSpPr>
            <a:spLocks noChangeArrowheads="1"/>
          </p:cNvSpPr>
          <p:nvPr/>
        </p:nvSpPr>
        <p:spPr bwMode="auto">
          <a:xfrm>
            <a:off x="7762972" y="2214061"/>
            <a:ext cx="3793067" cy="1449494"/>
          </a:xfrm>
          <a:prstGeom prst="rect">
            <a:avLst/>
          </a:prstGeom>
          <a:noFill/>
          <a:ln w="9525" cap="flat" algn="ctr">
            <a:noFill/>
            <a:prstDash val="solid"/>
            <a:miter lim="800000"/>
            <a:headEnd type="none" w="med" len="med"/>
            <a:tailEnd type="none" w="med" len="med"/>
          </a:ln>
          <a:effectLst/>
        </p:spPr>
        <p:txBody>
          <a:bodyPr/>
          <a:lstStyle/>
          <a:p>
            <a:pPr>
              <a:lnSpc>
                <a:spcPts val="2655"/>
              </a:lnSpc>
            </a:pPr>
            <a:r>
              <a:rPr lang="zh-CN" altLang="en-US"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晶体管与电子管的比较：</a:t>
            </a:r>
            <a:endParaRPr lang="en-US" altLang="zh-CN"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endParaRPr>
          </a:p>
          <a:p>
            <a:pPr>
              <a:lnSpc>
                <a:spcPts val="2655"/>
              </a:lnSpc>
              <a:buFont typeface="Wingdings" pitchFamily="2" charset="2"/>
              <a:buChar char="l"/>
            </a:pPr>
            <a:r>
              <a:rPr lang="zh-CN" altLang="en-US" sz="1896" b="1" dirty="0">
                <a:solidFill>
                  <a:srgbClr val="800000"/>
                </a:solidFill>
                <a:latin typeface="腾讯体 W3" panose="020C04030202040F0204" pitchFamily="34" charset="-122"/>
                <a:ea typeface="腾讯体 W3" panose="020C04030202040F0204" pitchFamily="34" charset="-122"/>
              </a:rPr>
              <a:t>  体积比电子管小很多</a:t>
            </a:r>
            <a:endParaRPr lang="en-US" altLang="zh-CN" sz="1896" b="1" dirty="0">
              <a:solidFill>
                <a:srgbClr val="800000"/>
              </a:solidFill>
              <a:latin typeface="腾讯体 W3" panose="020C04030202040F0204" pitchFamily="34" charset="-122"/>
              <a:ea typeface="腾讯体 W3" panose="020C04030202040F0204" pitchFamily="34" charset="-122"/>
            </a:endParaRPr>
          </a:p>
          <a:p>
            <a:pPr>
              <a:lnSpc>
                <a:spcPts val="2655"/>
              </a:lnSpc>
              <a:buFont typeface="Wingdings" pitchFamily="2" charset="2"/>
              <a:buChar char="l"/>
            </a:pPr>
            <a:r>
              <a:rPr lang="zh-CN" altLang="en-US" sz="1896" b="1" dirty="0">
                <a:solidFill>
                  <a:srgbClr val="800000"/>
                </a:solidFill>
                <a:latin typeface="腾讯体 W3" panose="020C04030202040F0204" pitchFamily="34" charset="-122"/>
                <a:ea typeface="腾讯体 W3" panose="020C04030202040F0204" pitchFamily="34" charset="-122"/>
              </a:rPr>
              <a:t>  耗电大大降低</a:t>
            </a:r>
            <a:endParaRPr lang="en-US" altLang="zh-CN" sz="1896" b="1" dirty="0">
              <a:solidFill>
                <a:srgbClr val="800000"/>
              </a:solidFill>
              <a:latin typeface="腾讯体 W3" panose="020C04030202040F0204" pitchFamily="34" charset="-122"/>
              <a:ea typeface="腾讯体 W3" panose="020C04030202040F0204" pitchFamily="34" charset="-122"/>
            </a:endParaRPr>
          </a:p>
          <a:p>
            <a:pPr>
              <a:lnSpc>
                <a:spcPts val="2655"/>
              </a:lnSpc>
              <a:buFont typeface="Wingdings" pitchFamily="2" charset="2"/>
              <a:buChar char="l"/>
            </a:pPr>
            <a:r>
              <a:rPr lang="zh-CN" altLang="en-US" sz="1896" b="1" dirty="0">
                <a:solidFill>
                  <a:srgbClr val="800000"/>
                </a:solidFill>
                <a:latin typeface="腾讯体 W3" panose="020C04030202040F0204" pitchFamily="34" charset="-122"/>
                <a:ea typeface="腾讯体 W3" panose="020C04030202040F0204" pitchFamily="34" charset="-122"/>
              </a:rPr>
              <a:t>  稳定性有很大提高</a:t>
            </a:r>
          </a:p>
        </p:txBody>
      </p:sp>
      <p:pic>
        <p:nvPicPr>
          <p:cNvPr id="17" name="Picture 2">
            <a:extLst>
              <a:ext uri="{FF2B5EF4-FFF2-40B4-BE49-F238E27FC236}">
                <a16:creationId xmlns:a16="http://schemas.microsoft.com/office/drawing/2014/main" id="{48DEFDB0-FA3C-42FA-9461-63EF5A95738F}"/>
              </a:ext>
            </a:extLst>
          </p:cNvPr>
          <p:cNvPicPr preferRelativeResize="0">
            <a:picLocks noChangeArrowheads="1"/>
          </p:cNvPicPr>
          <p:nvPr/>
        </p:nvPicPr>
        <p:blipFill>
          <a:blip r:embed="rId5" cstate="print"/>
          <a:srcRect/>
          <a:stretch>
            <a:fillRect/>
          </a:stretch>
        </p:blipFill>
        <p:spPr bwMode="auto">
          <a:xfrm>
            <a:off x="7898439" y="3975128"/>
            <a:ext cx="2015442" cy="1557867"/>
          </a:xfrm>
          <a:prstGeom prst="rect">
            <a:avLst/>
          </a:prstGeom>
          <a:noFill/>
          <a:ln w="9525" cap="flat" algn="ctr">
            <a:solidFill>
              <a:srgbClr val="000000"/>
            </a:solidFill>
            <a:prstDash val="solid"/>
            <a:miter lim="800000"/>
            <a:headEnd type="none" w="med" len="med"/>
            <a:tailEnd type="none" w="med" len="med"/>
          </a:ln>
        </p:spPr>
      </p:pic>
      <p:pic>
        <p:nvPicPr>
          <p:cNvPr id="18" name="Picture 3">
            <a:extLst>
              <a:ext uri="{FF2B5EF4-FFF2-40B4-BE49-F238E27FC236}">
                <a16:creationId xmlns:a16="http://schemas.microsoft.com/office/drawing/2014/main" id="{7B758192-2EF0-4E96-9080-2C2C202D1A96}"/>
              </a:ext>
            </a:extLst>
          </p:cNvPr>
          <p:cNvPicPr preferRelativeResize="0">
            <a:picLocks noChangeArrowheads="1"/>
          </p:cNvPicPr>
          <p:nvPr/>
        </p:nvPicPr>
        <p:blipFill>
          <a:blip r:embed="rId6" cstate="print"/>
          <a:srcRect/>
          <a:stretch>
            <a:fillRect/>
          </a:stretch>
        </p:blipFill>
        <p:spPr bwMode="auto">
          <a:xfrm>
            <a:off x="10269105" y="3926962"/>
            <a:ext cx="1723438" cy="1606033"/>
          </a:xfrm>
          <a:prstGeom prst="rect">
            <a:avLst/>
          </a:prstGeom>
          <a:noFill/>
          <a:ln w="9525" cap="flat" algn="ctr">
            <a:solidFill>
              <a:srgbClr val="000000"/>
            </a:solidFill>
            <a:prstDash val="solid"/>
            <a:miter lim="800000"/>
            <a:headEnd type="none" w="med" len="med"/>
            <a:tailEnd type="none" w="med" len="med"/>
          </a:ln>
        </p:spPr>
      </p:pic>
    </p:spTree>
    <p:extLst>
      <p:ext uri="{BB962C8B-B14F-4D97-AF65-F5344CB8AC3E}">
        <p14:creationId xmlns:p14="http://schemas.microsoft.com/office/powerpoint/2010/main" val="418721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6"/>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childTnLst>
                                </p:cTn>
                              </p:par>
                              <p:par>
                                <p:cTn id="17" presetID="39" presetClass="entr" presetSubtype="0" accel="10000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18"/>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18"/>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D090F-C05D-4013-94B4-A2E0E6109DAF}"/>
              </a:ext>
            </a:extLst>
          </p:cNvPr>
          <p:cNvSpPr>
            <a:spLocks noGrp="1"/>
          </p:cNvSpPr>
          <p:nvPr>
            <p:ph type="title"/>
          </p:nvPr>
        </p:nvSpPr>
        <p:spPr/>
        <p:txBody>
          <a:bodyPr/>
          <a:lstStyle/>
          <a:p>
            <a:r>
              <a:rPr lang="zh-CN" altLang="en-US" dirty="0"/>
              <a:t>（</a:t>
            </a:r>
            <a:r>
              <a:rPr lang="en-US" altLang="zh-CN" dirty="0"/>
              <a:t>2</a:t>
            </a:r>
            <a:r>
              <a:rPr lang="zh-CN" altLang="en-US" dirty="0"/>
              <a:t>）第二阶段   </a:t>
            </a:r>
            <a:r>
              <a:rPr lang="en-US" altLang="zh-CN" dirty="0"/>
              <a:t>50</a:t>
            </a:r>
            <a:r>
              <a:rPr lang="zh-CN" altLang="en-US" dirty="0"/>
              <a:t>年代中期～</a:t>
            </a:r>
            <a:r>
              <a:rPr lang="en-US" altLang="zh-CN" dirty="0"/>
              <a:t>60</a:t>
            </a:r>
            <a:r>
              <a:rPr lang="zh-CN" altLang="en-US" dirty="0"/>
              <a:t>年代中期</a:t>
            </a:r>
          </a:p>
        </p:txBody>
      </p:sp>
      <p:sp>
        <p:nvSpPr>
          <p:cNvPr id="4" name="日期占位符 3">
            <a:extLst>
              <a:ext uri="{FF2B5EF4-FFF2-40B4-BE49-F238E27FC236}">
                <a16:creationId xmlns:a16="http://schemas.microsoft.com/office/drawing/2014/main" id="{C4C0AA8F-406B-4A4A-9525-3417A151F003}"/>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6D6667A0-8B1D-47E5-B994-64A3E780E9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EF1A2B1-4F1E-45E2-A94C-28578558DA20}"/>
              </a:ext>
            </a:extLst>
          </p:cNvPr>
          <p:cNvSpPr>
            <a:spLocks noGrp="1"/>
          </p:cNvSpPr>
          <p:nvPr>
            <p:ph type="sldNum" sz="quarter" idx="12"/>
          </p:nvPr>
        </p:nvSpPr>
        <p:spPr/>
        <p:txBody>
          <a:bodyPr/>
          <a:lstStyle/>
          <a:p>
            <a:fld id="{5B3F3CCD-5AE8-4BDA-99FD-25BB3DCCC447}" type="slidenum">
              <a:rPr lang="zh-CN" altLang="en-US" smtClean="0"/>
              <a:pPr/>
              <a:t>25</a:t>
            </a:fld>
            <a:endParaRPr lang="zh-CN" altLang="en-US"/>
          </a:p>
        </p:txBody>
      </p:sp>
      <p:pic>
        <p:nvPicPr>
          <p:cNvPr id="7" name="Picture 4">
            <a:extLst>
              <a:ext uri="{FF2B5EF4-FFF2-40B4-BE49-F238E27FC236}">
                <a16:creationId xmlns:a16="http://schemas.microsoft.com/office/drawing/2014/main" id="{661CDD25-B8CF-44D0-9A2B-E328671409CF}"/>
              </a:ext>
            </a:extLst>
          </p:cNvPr>
          <p:cNvPicPr preferRelativeResize="0">
            <a:picLocks noChangeArrowheads="1"/>
          </p:cNvPicPr>
          <p:nvPr/>
        </p:nvPicPr>
        <p:blipFill>
          <a:blip r:embed="rId2" cstate="print"/>
          <a:srcRect/>
          <a:stretch>
            <a:fillRect/>
          </a:stretch>
        </p:blipFill>
        <p:spPr bwMode="auto">
          <a:xfrm>
            <a:off x="734450" y="1437975"/>
            <a:ext cx="2573867" cy="2873399"/>
          </a:xfrm>
          <a:prstGeom prst="rect">
            <a:avLst/>
          </a:prstGeom>
          <a:noFill/>
          <a:ln w="9525" cap="flat" algn="ctr">
            <a:solidFill>
              <a:srgbClr val="000000"/>
            </a:solidFill>
            <a:prstDash val="solid"/>
            <a:miter lim="800000"/>
            <a:headEnd type="none" w="med" len="med"/>
            <a:tailEnd type="none" w="med" len="med"/>
          </a:ln>
        </p:spPr>
      </p:pic>
      <p:sp>
        <p:nvSpPr>
          <p:cNvPr id="8" name="TextBox 21">
            <a:extLst>
              <a:ext uri="{FF2B5EF4-FFF2-40B4-BE49-F238E27FC236}">
                <a16:creationId xmlns:a16="http://schemas.microsoft.com/office/drawing/2014/main" id="{7C146FA0-516E-4C51-885E-655E79F394EC}"/>
              </a:ext>
            </a:extLst>
          </p:cNvPr>
          <p:cNvSpPr>
            <a:spLocks noChangeArrowheads="1"/>
          </p:cNvSpPr>
          <p:nvPr/>
        </p:nvSpPr>
        <p:spPr bwMode="auto">
          <a:xfrm>
            <a:off x="383083" y="4473276"/>
            <a:ext cx="3541217" cy="1143133"/>
          </a:xfrm>
          <a:prstGeom prst="rect">
            <a:avLst/>
          </a:prstGeom>
          <a:noFill/>
          <a:ln w="9525" cap="flat" algn="ctr">
            <a:noFill/>
            <a:prstDash val="solid"/>
            <a:miter lim="800000"/>
            <a:headEnd type="none" w="med" len="med"/>
            <a:tailEnd type="none" w="med" len="med"/>
          </a:ln>
          <a:effectLst/>
        </p:spPr>
        <p:txBody>
          <a:bodyPr wrap="square">
            <a:spAutoFit/>
          </a:bodyPr>
          <a:lstStyle/>
          <a:p>
            <a:pPr algn="just"/>
            <a:r>
              <a:rPr lang="en-US" altLang="en-US" sz="1707" b="1" dirty="0">
                <a:solidFill>
                  <a:srgbClr val="008000"/>
                </a:solidFill>
                <a:latin typeface="腾讯体 W3" panose="020C04030202040F0204" pitchFamily="34" charset="-122"/>
                <a:ea typeface="腾讯体 W3" panose="020C04030202040F0204" pitchFamily="34" charset="-122"/>
              </a:rPr>
              <a:t>1955</a:t>
            </a:r>
            <a:r>
              <a:rPr lang="zh-CN" altLang="en-US" sz="1707" b="1" dirty="0">
                <a:solidFill>
                  <a:srgbClr val="008000"/>
                </a:solidFill>
                <a:latin typeface="腾讯体 W3" panose="020C04030202040F0204" pitchFamily="34" charset="-122"/>
                <a:ea typeface="腾讯体 W3" panose="020C04030202040F0204" pitchFamily="34" charset="-122"/>
              </a:rPr>
              <a:t>年，贝尔实验室使用</a:t>
            </a:r>
            <a:r>
              <a:rPr lang="en-US" altLang="en-US" sz="1707" b="1" dirty="0">
                <a:solidFill>
                  <a:srgbClr val="008000"/>
                </a:solidFill>
                <a:latin typeface="腾讯体 W3" panose="020C04030202040F0204" pitchFamily="34" charset="-122"/>
                <a:ea typeface="腾讯体 W3" panose="020C04030202040F0204" pitchFamily="34" charset="-122"/>
              </a:rPr>
              <a:t>800</a:t>
            </a:r>
            <a:r>
              <a:rPr lang="zh-CN" altLang="en-US" sz="1707" b="1" dirty="0">
                <a:solidFill>
                  <a:srgbClr val="008000"/>
                </a:solidFill>
                <a:latin typeface="腾讯体 W3" panose="020C04030202040F0204" pitchFamily="34" charset="-122"/>
                <a:ea typeface="腾讯体 W3" panose="020C04030202040F0204" pitchFamily="34" charset="-122"/>
              </a:rPr>
              <a:t>只晶体管组装了世界上第一台晶体管计算机</a:t>
            </a:r>
            <a:r>
              <a:rPr lang="en-US" altLang="en-US" sz="1707" b="1" dirty="0">
                <a:solidFill>
                  <a:srgbClr val="008000"/>
                </a:solidFill>
                <a:latin typeface="腾讯体 W3" panose="020C04030202040F0204" pitchFamily="34" charset="-122"/>
                <a:ea typeface="腾讯体 W3" panose="020C04030202040F0204" pitchFamily="34" charset="-122"/>
              </a:rPr>
              <a:t>TRADIC</a:t>
            </a:r>
            <a:r>
              <a:rPr lang="zh-CN" altLang="en-US" sz="1707" b="1" dirty="0">
                <a:solidFill>
                  <a:srgbClr val="008000"/>
                </a:solidFill>
                <a:latin typeface="腾讯体 W3" panose="020C04030202040F0204" pitchFamily="34" charset="-122"/>
                <a:ea typeface="腾讯体 W3" panose="020C04030202040F0204" pitchFamily="34" charset="-122"/>
              </a:rPr>
              <a:t>。</a:t>
            </a:r>
            <a:endParaRPr lang="en-US" altLang="en-US" sz="1707" b="1" dirty="0">
              <a:solidFill>
                <a:srgbClr val="008000"/>
              </a:solidFill>
              <a:latin typeface="腾讯体 W3" panose="020C04030202040F0204" pitchFamily="34" charset="-122"/>
              <a:ea typeface="腾讯体 W3" panose="020C04030202040F0204" pitchFamily="34" charset="-122"/>
            </a:endParaRPr>
          </a:p>
          <a:p>
            <a:pPr algn="just"/>
            <a:r>
              <a:rPr lang="en-US" altLang="en-US" sz="1707" b="1" dirty="0">
                <a:solidFill>
                  <a:srgbClr val="008000"/>
                </a:solidFill>
                <a:latin typeface="腾讯体 W3" panose="020C04030202040F0204" pitchFamily="34" charset="-122"/>
                <a:ea typeface="腾讯体 W3" panose="020C04030202040F0204" pitchFamily="34" charset="-122"/>
              </a:rPr>
              <a:t>(Transistor Digital Computer)</a:t>
            </a:r>
            <a:endParaRPr lang="zh-CN" altLang="en-US" sz="1707" b="1" dirty="0">
              <a:solidFill>
                <a:srgbClr val="008000"/>
              </a:solidFill>
              <a:latin typeface="腾讯体 W3" panose="020C04030202040F0204" pitchFamily="34" charset="-122"/>
              <a:ea typeface="腾讯体 W3" panose="020C04030202040F0204" pitchFamily="34" charset="-122"/>
            </a:endParaRPr>
          </a:p>
        </p:txBody>
      </p:sp>
      <p:graphicFrame>
        <p:nvGraphicFramePr>
          <p:cNvPr id="3" name="表格 2">
            <a:extLst>
              <a:ext uri="{FF2B5EF4-FFF2-40B4-BE49-F238E27FC236}">
                <a16:creationId xmlns:a16="http://schemas.microsoft.com/office/drawing/2014/main" id="{7A02A60B-EB19-4F1D-A7B5-A6BD773116FF}"/>
              </a:ext>
            </a:extLst>
          </p:cNvPr>
          <p:cNvGraphicFramePr>
            <a:graphicFrameLocks noGrp="1"/>
          </p:cNvGraphicFramePr>
          <p:nvPr>
            <p:extLst>
              <p:ext uri="{D42A27DB-BD31-4B8C-83A1-F6EECF244321}">
                <p14:modId xmlns:p14="http://schemas.microsoft.com/office/powerpoint/2010/main" val="637443412"/>
              </p:ext>
            </p:extLst>
          </p:nvPr>
        </p:nvGraphicFramePr>
        <p:xfrm>
          <a:off x="4784256" y="1616187"/>
          <a:ext cx="6072633" cy="3413760"/>
        </p:xfrm>
        <a:graphic>
          <a:graphicData uri="http://schemas.openxmlformats.org/drawingml/2006/table">
            <a:tbl>
              <a:tblPr firstRow="1" firstCol="1" bandRow="1">
                <a:tableStyleId>{5C22544A-7EE6-4342-B048-85BDC9FD1C3A}</a:tableStyleId>
              </a:tblPr>
              <a:tblGrid>
                <a:gridCol w="2827158">
                  <a:extLst>
                    <a:ext uri="{9D8B030D-6E8A-4147-A177-3AD203B41FA5}">
                      <a16:colId xmlns:a16="http://schemas.microsoft.com/office/drawing/2014/main" val="2150398605"/>
                    </a:ext>
                  </a:extLst>
                </a:gridCol>
                <a:gridCol w="3245475">
                  <a:extLst>
                    <a:ext uri="{9D8B030D-6E8A-4147-A177-3AD203B41FA5}">
                      <a16:colId xmlns:a16="http://schemas.microsoft.com/office/drawing/2014/main" val="3199680358"/>
                    </a:ext>
                  </a:extLst>
                </a:gridCol>
              </a:tblGrid>
              <a:tr h="0">
                <a:tc>
                  <a:txBody>
                    <a:bodyPr/>
                    <a:lstStyle/>
                    <a:p>
                      <a:pPr algn="ctr"/>
                      <a:r>
                        <a:rPr lang="zh-CN" sz="3200" kern="100">
                          <a:effectLst/>
                          <a:latin typeface="腾讯体 W3" panose="020C04030202040F0204" pitchFamily="34" charset="-122"/>
                          <a:ea typeface="腾讯体 W3" panose="020C04030202040F0204" pitchFamily="34" charset="-122"/>
                        </a:rPr>
                        <a:t>阶段</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dirty="0">
                          <a:effectLst/>
                          <a:latin typeface="腾讯体 W3" panose="020C04030202040F0204" pitchFamily="34" charset="-122"/>
                          <a:ea typeface="腾讯体 W3" panose="020C04030202040F0204" pitchFamily="34" charset="-122"/>
                        </a:rPr>
                        <a:t>第二阶段</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61207898"/>
                  </a:ext>
                </a:extLst>
              </a:tr>
              <a:tr h="0">
                <a:tc>
                  <a:txBody>
                    <a:bodyPr/>
                    <a:lstStyle/>
                    <a:p>
                      <a:pPr algn="ctr"/>
                      <a:r>
                        <a:rPr lang="zh-CN" sz="3200" kern="100">
                          <a:effectLst/>
                          <a:latin typeface="腾讯体 W3" panose="020C04030202040F0204" pitchFamily="34" charset="-122"/>
                          <a:ea typeface="腾讯体 W3" panose="020C04030202040F0204" pitchFamily="34" charset="-122"/>
                        </a:rPr>
                        <a:t>计算机技术</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a:effectLst/>
                          <a:latin typeface="腾讯体 W3" panose="020C04030202040F0204" pitchFamily="34" charset="-122"/>
                          <a:ea typeface="腾讯体 W3" panose="020C04030202040F0204" pitchFamily="34" charset="-122"/>
                        </a:rPr>
                        <a:t>晶体管</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517259909"/>
                  </a:ext>
                </a:extLst>
              </a:tr>
              <a:tr h="0">
                <a:tc>
                  <a:txBody>
                    <a:bodyPr/>
                    <a:lstStyle/>
                    <a:p>
                      <a:pPr algn="ctr"/>
                      <a:r>
                        <a:rPr lang="zh-CN" sz="3200" kern="100">
                          <a:effectLst/>
                          <a:latin typeface="腾讯体 W3" panose="020C04030202040F0204" pitchFamily="34" charset="-122"/>
                          <a:ea typeface="腾讯体 W3" panose="020C04030202040F0204" pitchFamily="34" charset="-122"/>
                        </a:rPr>
                        <a:t>软件技术</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dirty="0">
                          <a:effectLst/>
                          <a:latin typeface="腾讯体 W3" panose="020C04030202040F0204" pitchFamily="34" charset="-122"/>
                          <a:ea typeface="腾讯体 W3" panose="020C04030202040F0204" pitchFamily="34" charset="-122"/>
                        </a:rPr>
                        <a:t>多用户</a:t>
                      </a:r>
                    </a:p>
                    <a:p>
                      <a:pPr algn="ctr"/>
                      <a:r>
                        <a:rPr lang="zh-CN" sz="3200" kern="100" dirty="0">
                          <a:effectLst/>
                          <a:latin typeface="腾讯体 W3" panose="020C04030202040F0204" pitchFamily="34" charset="-122"/>
                          <a:ea typeface="腾讯体 W3" panose="020C04030202040F0204" pitchFamily="34" charset="-122"/>
                        </a:rPr>
                        <a:t>实时</a:t>
                      </a:r>
                    </a:p>
                    <a:p>
                      <a:pPr algn="ctr"/>
                      <a:r>
                        <a:rPr lang="zh-CN" sz="3200" kern="100" dirty="0">
                          <a:effectLst/>
                          <a:latin typeface="腾讯体 W3" panose="020C04030202040F0204" pitchFamily="34" charset="-122"/>
                          <a:ea typeface="腾讯体 W3" panose="020C04030202040F0204" pitchFamily="34" charset="-122"/>
                        </a:rPr>
                        <a:t>数据库</a:t>
                      </a:r>
                    </a:p>
                    <a:p>
                      <a:pPr algn="ctr"/>
                      <a:r>
                        <a:rPr lang="zh-CN" sz="3200" kern="100" dirty="0">
                          <a:effectLst/>
                          <a:latin typeface="腾讯体 W3" panose="020C04030202040F0204" pitchFamily="34" charset="-122"/>
                          <a:ea typeface="腾讯体 W3" panose="020C04030202040F0204" pitchFamily="34" charset="-122"/>
                        </a:rPr>
                        <a:t>软件作坊</a:t>
                      </a:r>
                    </a:p>
                    <a:p>
                      <a:pPr algn="ctr"/>
                      <a:r>
                        <a:rPr lang="zh-CN" sz="3200" kern="100" dirty="0">
                          <a:effectLst/>
                          <a:latin typeface="腾讯体 W3" panose="020C04030202040F0204" pitchFamily="34" charset="-122"/>
                          <a:ea typeface="腾讯体 W3" panose="020C04030202040F0204" pitchFamily="34" charset="-122"/>
                        </a:rPr>
                        <a:t>小型软件产品</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498690226"/>
                  </a:ext>
                </a:extLst>
              </a:tr>
            </a:tbl>
          </a:graphicData>
        </a:graphic>
      </p:graphicFrame>
    </p:spTree>
    <p:extLst>
      <p:ext uri="{BB962C8B-B14F-4D97-AF65-F5344CB8AC3E}">
        <p14:creationId xmlns:p14="http://schemas.microsoft.com/office/powerpoint/2010/main" val="4250084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29003-4E93-492B-BDF5-53A829E6062D}"/>
              </a:ext>
            </a:extLst>
          </p:cNvPr>
          <p:cNvSpPr>
            <a:spLocks noGrp="1"/>
          </p:cNvSpPr>
          <p:nvPr>
            <p:ph type="title"/>
          </p:nvPr>
        </p:nvSpPr>
        <p:spPr/>
        <p:txBody>
          <a:bodyPr/>
          <a:lstStyle/>
          <a:p>
            <a:r>
              <a:rPr lang="en-US" altLang="zh-CN" dirty="0"/>
              <a:t>(3) </a:t>
            </a:r>
            <a:r>
              <a:rPr lang="zh-CN" altLang="en-US" dirty="0"/>
              <a:t>第三阶段 </a:t>
            </a:r>
            <a:r>
              <a:rPr lang="en-US" altLang="zh-CN" dirty="0"/>
              <a:t>60</a:t>
            </a:r>
            <a:r>
              <a:rPr lang="zh-CN" altLang="en-US" dirty="0"/>
              <a:t>年代中～</a:t>
            </a:r>
            <a:r>
              <a:rPr lang="en-US" altLang="zh-CN" dirty="0"/>
              <a:t>70</a:t>
            </a:r>
            <a:r>
              <a:rPr lang="zh-CN" altLang="en-US" dirty="0"/>
              <a:t>年代初</a:t>
            </a:r>
          </a:p>
        </p:txBody>
      </p:sp>
      <p:sp>
        <p:nvSpPr>
          <p:cNvPr id="4" name="日期占位符 3">
            <a:extLst>
              <a:ext uri="{FF2B5EF4-FFF2-40B4-BE49-F238E27FC236}">
                <a16:creationId xmlns:a16="http://schemas.microsoft.com/office/drawing/2014/main" id="{3BD5F478-0A07-45A1-9BB4-C3A9DDECBC2E}"/>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2C1E772E-E387-43E7-A0AF-A68DAB86F55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A732A137-E9EC-4A60-B82A-3160777468DF}"/>
              </a:ext>
            </a:extLst>
          </p:cNvPr>
          <p:cNvSpPr>
            <a:spLocks noGrp="1"/>
          </p:cNvSpPr>
          <p:nvPr>
            <p:ph type="sldNum" sz="quarter" idx="12"/>
          </p:nvPr>
        </p:nvSpPr>
        <p:spPr/>
        <p:txBody>
          <a:bodyPr/>
          <a:lstStyle/>
          <a:p>
            <a:fld id="{5B3F3CCD-5AE8-4BDA-99FD-25BB3DCCC447}" type="slidenum">
              <a:rPr lang="zh-CN" altLang="en-US" smtClean="0"/>
              <a:pPr/>
              <a:t>26</a:t>
            </a:fld>
            <a:endParaRPr lang="zh-CN" altLang="en-US"/>
          </a:p>
        </p:txBody>
      </p:sp>
      <p:sp>
        <p:nvSpPr>
          <p:cNvPr id="8" name="TextBox 17">
            <a:extLst>
              <a:ext uri="{FF2B5EF4-FFF2-40B4-BE49-F238E27FC236}">
                <a16:creationId xmlns:a16="http://schemas.microsoft.com/office/drawing/2014/main" id="{395C3CC8-C416-47C5-BB53-8D7A72FF2DA8}"/>
              </a:ext>
            </a:extLst>
          </p:cNvPr>
          <p:cNvSpPr>
            <a:spLocks noChangeArrowheads="1"/>
          </p:cNvSpPr>
          <p:nvPr/>
        </p:nvSpPr>
        <p:spPr bwMode="auto">
          <a:xfrm>
            <a:off x="616857" y="1570008"/>
            <a:ext cx="3825008" cy="438009"/>
          </a:xfrm>
          <a:prstGeom prst="rect">
            <a:avLst/>
          </a:prstGeom>
          <a:noFill/>
          <a:ln w="9525" cap="flat" algn="ctr">
            <a:noFill/>
            <a:prstDash val="solid"/>
            <a:miter lim="800000"/>
            <a:headEnd type="none" w="med" len="med"/>
            <a:tailEnd type="none" w="med" len="med"/>
          </a:ln>
          <a:effectLst/>
        </p:spPr>
        <p:txBody>
          <a:bodyPr/>
          <a:lstStyle/>
          <a:p>
            <a:pPr algn="ctr"/>
            <a:r>
              <a:rPr lang="en-US" altLang="en-US"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1959</a:t>
            </a:r>
            <a:r>
              <a:rPr lang="zh-CN" altLang="en-US"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年，集成电路宣告诞生。</a:t>
            </a:r>
          </a:p>
        </p:txBody>
      </p:sp>
      <p:pic>
        <p:nvPicPr>
          <p:cNvPr id="9" name="Picture 1">
            <a:extLst>
              <a:ext uri="{FF2B5EF4-FFF2-40B4-BE49-F238E27FC236}">
                <a16:creationId xmlns:a16="http://schemas.microsoft.com/office/drawing/2014/main" id="{93AB592F-4817-4385-B0AF-8FD57BDB4299}"/>
              </a:ext>
            </a:extLst>
          </p:cNvPr>
          <p:cNvPicPr preferRelativeResize="0">
            <a:picLocks noChangeArrowheads="1"/>
          </p:cNvPicPr>
          <p:nvPr/>
        </p:nvPicPr>
        <p:blipFill>
          <a:blip r:embed="rId2" cstate="print"/>
          <a:srcRect/>
          <a:stretch>
            <a:fillRect/>
          </a:stretch>
        </p:blipFill>
        <p:spPr bwMode="auto">
          <a:xfrm>
            <a:off x="5100523" y="1163443"/>
            <a:ext cx="1657208" cy="2384213"/>
          </a:xfrm>
          <a:prstGeom prst="rect">
            <a:avLst/>
          </a:prstGeom>
          <a:noFill/>
          <a:ln w="9525" cap="flat" algn="ctr">
            <a:solidFill>
              <a:srgbClr val="000000"/>
            </a:solidFill>
            <a:prstDash val="solid"/>
            <a:miter lim="800000"/>
            <a:headEnd type="none" w="med" len="med"/>
            <a:tailEnd type="none" w="med" len="med"/>
          </a:ln>
        </p:spPr>
      </p:pic>
      <p:pic>
        <p:nvPicPr>
          <p:cNvPr id="10" name="Picture 2">
            <a:extLst>
              <a:ext uri="{FF2B5EF4-FFF2-40B4-BE49-F238E27FC236}">
                <a16:creationId xmlns:a16="http://schemas.microsoft.com/office/drawing/2014/main" id="{FFFE3144-4C46-497C-BF82-E6110AD28A35}"/>
              </a:ext>
            </a:extLst>
          </p:cNvPr>
          <p:cNvPicPr preferRelativeResize="0">
            <a:picLocks noChangeArrowheads="1"/>
          </p:cNvPicPr>
          <p:nvPr/>
        </p:nvPicPr>
        <p:blipFill>
          <a:blip r:embed="rId3" cstate="print"/>
          <a:srcRect/>
          <a:stretch>
            <a:fillRect/>
          </a:stretch>
        </p:blipFill>
        <p:spPr bwMode="auto">
          <a:xfrm>
            <a:off x="4737772" y="3940510"/>
            <a:ext cx="2462483" cy="1768592"/>
          </a:xfrm>
          <a:prstGeom prst="rect">
            <a:avLst/>
          </a:prstGeom>
          <a:noFill/>
          <a:ln w="9525" cap="flat" algn="ctr">
            <a:solidFill>
              <a:srgbClr val="000000"/>
            </a:solidFill>
            <a:prstDash val="solid"/>
            <a:miter lim="800000"/>
            <a:headEnd type="none" w="med" len="med"/>
            <a:tailEnd type="none" w="med" len="med"/>
          </a:ln>
        </p:spPr>
      </p:pic>
      <p:sp>
        <p:nvSpPr>
          <p:cNvPr id="11" name="TextBox 15">
            <a:extLst>
              <a:ext uri="{FF2B5EF4-FFF2-40B4-BE49-F238E27FC236}">
                <a16:creationId xmlns:a16="http://schemas.microsoft.com/office/drawing/2014/main" id="{4AC46052-1619-4D94-9581-45FEF6FFBDF7}"/>
              </a:ext>
            </a:extLst>
          </p:cNvPr>
          <p:cNvSpPr>
            <a:spLocks noChangeArrowheads="1"/>
          </p:cNvSpPr>
          <p:nvPr/>
        </p:nvSpPr>
        <p:spPr bwMode="auto">
          <a:xfrm>
            <a:off x="345925" y="2111875"/>
            <a:ext cx="4255299" cy="3172279"/>
          </a:xfrm>
          <a:prstGeom prst="rect">
            <a:avLst/>
          </a:prstGeom>
          <a:noFill/>
          <a:ln w="9525" cap="flat" algn="ctr">
            <a:noFill/>
            <a:prstDash val="solid"/>
            <a:miter lim="800000"/>
            <a:headEnd type="none" w="med" len="med"/>
            <a:tailEnd type="none" w="med" len="med"/>
          </a:ln>
          <a:effectLst/>
        </p:spPr>
        <p:txBody>
          <a:bodyPr wrap="square">
            <a:spAutoFit/>
          </a:bodyPr>
          <a:lstStyle/>
          <a:p>
            <a:pPr algn="just">
              <a:lnSpc>
                <a:spcPts val="2655"/>
              </a:lnSpc>
              <a:buFont typeface="Wingdings" pitchFamily="2" charset="2"/>
              <a:buChar char="l"/>
            </a:pP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    1958</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年</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9</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月</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12</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日，在德克萨斯仪器（</a:t>
            </a:r>
            <a:r>
              <a:rPr lang="en-US"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TI</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）公司工作的杰克</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基尔比（</a:t>
            </a:r>
            <a:r>
              <a:rPr lang="en-US"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Jack </a:t>
            </a:r>
            <a:r>
              <a:rPr lang="en-US" altLang="en-US" sz="1517" b="1" dirty="0" err="1">
                <a:solidFill>
                  <a:srgbClr val="800000"/>
                </a:solidFill>
                <a:latin typeface="腾讯体 W3" panose="020C04030202040F0204" pitchFamily="34" charset="-122"/>
                <a:ea typeface="腾讯体 W3" panose="020C04030202040F0204" pitchFamily="34" charset="-122"/>
                <a:sym typeface="Wingdings" pitchFamily="2" charset="2"/>
              </a:rPr>
              <a:t>Kilby</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）完成了他的集成电路设计（将硅电阻器、电容器和晶体管装在一块晶片上）。</a:t>
            </a:r>
            <a:r>
              <a:rPr lang="en-US"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1959</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年</a:t>
            </a:r>
            <a:r>
              <a:rPr lang="en-US"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2</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月</a:t>
            </a:r>
            <a:r>
              <a:rPr lang="en-US"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6</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日，基尔比向美国专利局申报专利“小型化电子电路”。</a:t>
            </a:r>
            <a:endPar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endParaRPr>
          </a:p>
          <a:p>
            <a:pPr algn="just">
              <a:lnSpc>
                <a:spcPts val="2655"/>
              </a:lnSpc>
              <a:buFont typeface="Wingdings" pitchFamily="2" charset="2"/>
              <a:buChar char="l"/>
            </a:pP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    </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1959</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年</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7</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月</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30</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日，美国仙童公司的罗伯特</a:t>
            </a:r>
            <a:r>
              <a:rPr lang="en-US" altLang="zh-CN" sz="1517" b="1" dirty="0">
                <a:solidFill>
                  <a:srgbClr val="800000"/>
                </a:solidFill>
                <a:latin typeface="腾讯体 W3" panose="020C04030202040F0204" pitchFamily="34" charset="-122"/>
                <a:ea typeface="腾讯体 W3" panose="020C04030202040F0204" pitchFamily="34" charset="-122"/>
                <a:sym typeface="Wingdings" pitchFamily="2" charset="2"/>
              </a:rPr>
              <a:t>·</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诺伊斯（</a:t>
            </a:r>
            <a:r>
              <a:rPr lang="en-US" altLang="en-US" sz="1517" b="1" dirty="0" err="1">
                <a:solidFill>
                  <a:srgbClr val="800000"/>
                </a:solidFill>
                <a:latin typeface="腾讯体 W3" panose="020C04030202040F0204" pitchFamily="34" charset="-122"/>
                <a:ea typeface="腾讯体 W3" panose="020C04030202040F0204" pitchFamily="34" charset="-122"/>
                <a:sym typeface="Wingdings" pitchFamily="2" charset="2"/>
              </a:rPr>
              <a:t>Robort</a:t>
            </a:r>
            <a:r>
              <a:rPr lang="en-US"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 </a:t>
            </a:r>
            <a:r>
              <a:rPr lang="en-US" altLang="en-US" sz="1517" b="1" dirty="0" err="1">
                <a:solidFill>
                  <a:srgbClr val="800000"/>
                </a:solidFill>
                <a:latin typeface="腾讯体 W3" panose="020C04030202040F0204" pitchFamily="34" charset="-122"/>
                <a:ea typeface="腾讯体 W3" panose="020C04030202040F0204" pitchFamily="34" charset="-122"/>
                <a:sym typeface="Wingdings" pitchFamily="2" charset="2"/>
              </a:rPr>
              <a:t>Noyce</a:t>
            </a:r>
            <a:r>
              <a:rPr lang="zh-CN" altLang="en-US" sz="1517" b="1" dirty="0">
                <a:solidFill>
                  <a:srgbClr val="800000"/>
                </a:solidFill>
                <a:latin typeface="腾讯体 W3" panose="020C04030202040F0204" pitchFamily="34" charset="-122"/>
                <a:ea typeface="腾讯体 W3" panose="020C04030202040F0204" pitchFamily="34" charset="-122"/>
                <a:sym typeface="Wingdings" pitchFamily="2" charset="2"/>
              </a:rPr>
              <a:t>）也宣称制出第一块集成电路，并向美国专利局申请专利“半导体器件和引线结构”。</a:t>
            </a:r>
          </a:p>
        </p:txBody>
      </p:sp>
      <p:sp>
        <p:nvSpPr>
          <p:cNvPr id="12" name="TextBox 17">
            <a:extLst>
              <a:ext uri="{FF2B5EF4-FFF2-40B4-BE49-F238E27FC236}">
                <a16:creationId xmlns:a16="http://schemas.microsoft.com/office/drawing/2014/main" id="{E2252A25-2615-4C60-8CDE-51B5D94F639A}"/>
              </a:ext>
            </a:extLst>
          </p:cNvPr>
          <p:cNvSpPr>
            <a:spLocks noChangeArrowheads="1"/>
          </p:cNvSpPr>
          <p:nvPr/>
        </p:nvSpPr>
        <p:spPr bwMode="auto">
          <a:xfrm>
            <a:off x="5100522" y="3522068"/>
            <a:ext cx="1693333"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dirty="0">
                <a:solidFill>
                  <a:srgbClr val="008000"/>
                </a:solidFill>
                <a:latin typeface="腾讯体 W3" panose="020C04030202040F0204" pitchFamily="34" charset="-122"/>
                <a:ea typeface="腾讯体 W3" panose="020C04030202040F0204" pitchFamily="34" charset="-122"/>
              </a:rPr>
              <a:t>杰克</a:t>
            </a:r>
            <a:r>
              <a:rPr lang="en-US" altLang="zh-CN" sz="1707" b="1" dirty="0">
                <a:solidFill>
                  <a:srgbClr val="008000"/>
                </a:solidFill>
                <a:latin typeface="腾讯体 W3" panose="020C04030202040F0204" pitchFamily="34" charset="-122"/>
                <a:ea typeface="腾讯体 W3" panose="020C04030202040F0204" pitchFamily="34" charset="-122"/>
              </a:rPr>
              <a:t>·</a:t>
            </a:r>
            <a:r>
              <a:rPr lang="zh-CN" altLang="en-US" sz="1707" b="1" dirty="0">
                <a:solidFill>
                  <a:srgbClr val="008000"/>
                </a:solidFill>
                <a:latin typeface="腾讯体 W3" panose="020C04030202040F0204" pitchFamily="34" charset="-122"/>
                <a:ea typeface="腾讯体 W3" panose="020C04030202040F0204" pitchFamily="34" charset="-122"/>
              </a:rPr>
              <a:t>基尔比</a:t>
            </a:r>
          </a:p>
        </p:txBody>
      </p:sp>
      <p:sp>
        <p:nvSpPr>
          <p:cNvPr id="13" name="TextBox 17">
            <a:extLst>
              <a:ext uri="{FF2B5EF4-FFF2-40B4-BE49-F238E27FC236}">
                <a16:creationId xmlns:a16="http://schemas.microsoft.com/office/drawing/2014/main" id="{D5FC3CE1-8879-4A85-ADEE-799364A34EAE}"/>
              </a:ext>
            </a:extLst>
          </p:cNvPr>
          <p:cNvSpPr>
            <a:spLocks noChangeArrowheads="1"/>
          </p:cNvSpPr>
          <p:nvPr/>
        </p:nvSpPr>
        <p:spPr bwMode="auto">
          <a:xfrm>
            <a:off x="5168255" y="5689535"/>
            <a:ext cx="1693334"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a:solidFill>
                  <a:srgbClr val="008000"/>
                </a:solidFill>
                <a:latin typeface="腾讯体 W3" panose="020C04030202040F0204" pitchFamily="34" charset="-122"/>
                <a:ea typeface="腾讯体 W3" panose="020C04030202040F0204" pitchFamily="34" charset="-122"/>
              </a:rPr>
              <a:t>罗伯特</a:t>
            </a:r>
            <a:r>
              <a:rPr lang="en-US" altLang="zh-CN" sz="1707" b="1">
                <a:solidFill>
                  <a:srgbClr val="008000"/>
                </a:solidFill>
                <a:latin typeface="腾讯体 W3" panose="020C04030202040F0204" pitchFamily="34" charset="-122"/>
                <a:ea typeface="腾讯体 W3" panose="020C04030202040F0204" pitchFamily="34" charset="-122"/>
              </a:rPr>
              <a:t>·</a:t>
            </a:r>
            <a:r>
              <a:rPr lang="zh-CN" altLang="en-US" sz="1707" b="1">
                <a:solidFill>
                  <a:srgbClr val="008000"/>
                </a:solidFill>
                <a:latin typeface="腾讯体 W3" panose="020C04030202040F0204" pitchFamily="34" charset="-122"/>
                <a:ea typeface="腾讯体 W3" panose="020C04030202040F0204" pitchFamily="34" charset="-122"/>
              </a:rPr>
              <a:t>诺伊斯</a:t>
            </a:r>
          </a:p>
        </p:txBody>
      </p:sp>
      <p:sp>
        <p:nvSpPr>
          <p:cNvPr id="14" name="TextBox 17">
            <a:extLst>
              <a:ext uri="{FF2B5EF4-FFF2-40B4-BE49-F238E27FC236}">
                <a16:creationId xmlns:a16="http://schemas.microsoft.com/office/drawing/2014/main" id="{13BC0ABF-4BD1-4ED1-8E3B-9BD2215D4CF9}"/>
              </a:ext>
            </a:extLst>
          </p:cNvPr>
          <p:cNvSpPr>
            <a:spLocks noChangeArrowheads="1"/>
          </p:cNvSpPr>
          <p:nvPr/>
        </p:nvSpPr>
        <p:spPr bwMode="auto">
          <a:xfrm>
            <a:off x="7622600" y="1813730"/>
            <a:ext cx="3793067" cy="427473"/>
          </a:xfrm>
          <a:prstGeom prst="rect">
            <a:avLst/>
          </a:prstGeom>
          <a:noFill/>
          <a:ln w="9525" cap="flat" algn="ctr">
            <a:noFill/>
            <a:prstDash val="solid"/>
            <a:miter lim="800000"/>
            <a:headEnd type="none" w="med" len="med"/>
            <a:tailEnd type="none" w="med" len="med"/>
          </a:ln>
          <a:effectLst/>
        </p:spPr>
        <p:txBody>
          <a:bodyPr/>
          <a:lstStyle/>
          <a:p>
            <a:pPr>
              <a:lnSpc>
                <a:spcPts val="2655"/>
              </a:lnSpc>
            </a:pPr>
            <a:r>
              <a:rPr lang="zh-CN" altLang="en-US" sz="2275" b="1" dirty="0">
                <a:solidFill>
                  <a:srgbClr val="FF000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集成电路与晶体管的比较：</a:t>
            </a:r>
            <a:endParaRPr lang="zh-CN" altLang="en-US" sz="1896" b="1" dirty="0">
              <a:solidFill>
                <a:srgbClr val="800000"/>
              </a:solidFill>
              <a:latin typeface="腾讯体 W3" panose="020C04030202040F0204" pitchFamily="34" charset="-122"/>
              <a:ea typeface="腾讯体 W3" panose="020C04030202040F0204" pitchFamily="34" charset="-122"/>
            </a:endParaRPr>
          </a:p>
        </p:txBody>
      </p:sp>
      <p:sp>
        <p:nvSpPr>
          <p:cNvPr id="15" name="TextBox 17">
            <a:extLst>
              <a:ext uri="{FF2B5EF4-FFF2-40B4-BE49-F238E27FC236}">
                <a16:creationId xmlns:a16="http://schemas.microsoft.com/office/drawing/2014/main" id="{B4596AC6-E512-4AFB-AC08-729D01E7B54F}"/>
              </a:ext>
            </a:extLst>
          </p:cNvPr>
          <p:cNvSpPr>
            <a:spLocks noChangeArrowheads="1"/>
          </p:cNvSpPr>
          <p:nvPr/>
        </p:nvSpPr>
        <p:spPr bwMode="auto">
          <a:xfrm>
            <a:off x="9993266" y="4658530"/>
            <a:ext cx="1693334"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a:solidFill>
                  <a:srgbClr val="008000"/>
                </a:solidFill>
                <a:latin typeface="腾讯体 W3" panose="020C04030202040F0204" pitchFamily="34" charset="-122"/>
                <a:ea typeface="腾讯体 W3" panose="020C04030202040F0204" pitchFamily="34" charset="-122"/>
              </a:rPr>
              <a:t>集成电路实物</a:t>
            </a:r>
          </a:p>
        </p:txBody>
      </p:sp>
      <p:sp>
        <p:nvSpPr>
          <p:cNvPr id="16" name="TextBox 17">
            <a:extLst>
              <a:ext uri="{FF2B5EF4-FFF2-40B4-BE49-F238E27FC236}">
                <a16:creationId xmlns:a16="http://schemas.microsoft.com/office/drawing/2014/main" id="{EDC07013-A895-4FC2-A9BB-14238E484E56}"/>
              </a:ext>
            </a:extLst>
          </p:cNvPr>
          <p:cNvSpPr>
            <a:spLocks noChangeArrowheads="1"/>
          </p:cNvSpPr>
          <p:nvPr/>
        </p:nvSpPr>
        <p:spPr bwMode="auto">
          <a:xfrm>
            <a:off x="7622600" y="4658530"/>
            <a:ext cx="1693333" cy="355034"/>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a:solidFill>
                  <a:srgbClr val="008000"/>
                </a:solidFill>
                <a:latin typeface="腾讯体 W3" panose="020C04030202040F0204" pitchFamily="34" charset="-122"/>
                <a:ea typeface="腾讯体 W3" panose="020C04030202040F0204" pitchFamily="34" charset="-122"/>
              </a:rPr>
              <a:t>晶体管实物</a:t>
            </a:r>
          </a:p>
        </p:txBody>
      </p:sp>
      <p:pic>
        <p:nvPicPr>
          <p:cNvPr id="17" name="Picture 3">
            <a:extLst>
              <a:ext uri="{FF2B5EF4-FFF2-40B4-BE49-F238E27FC236}">
                <a16:creationId xmlns:a16="http://schemas.microsoft.com/office/drawing/2014/main" id="{5D05C963-086C-470F-97E5-AD3EE3252852}"/>
              </a:ext>
            </a:extLst>
          </p:cNvPr>
          <p:cNvPicPr preferRelativeResize="0">
            <a:picLocks noChangeArrowheads="1"/>
          </p:cNvPicPr>
          <p:nvPr/>
        </p:nvPicPr>
        <p:blipFill>
          <a:blip r:embed="rId4" cstate="print"/>
          <a:srcRect/>
          <a:stretch>
            <a:fillRect/>
          </a:stretch>
        </p:blipFill>
        <p:spPr bwMode="auto">
          <a:xfrm>
            <a:off x="7416389" y="2626530"/>
            <a:ext cx="2035010" cy="1896533"/>
          </a:xfrm>
          <a:prstGeom prst="rect">
            <a:avLst/>
          </a:prstGeom>
          <a:noFill/>
          <a:ln w="9525" cap="flat" algn="ctr">
            <a:solidFill>
              <a:srgbClr val="000000"/>
            </a:solidFill>
            <a:prstDash val="solid"/>
            <a:miter lim="800000"/>
            <a:headEnd type="none" w="med" len="med"/>
            <a:tailEnd type="none" w="med" len="med"/>
          </a:ln>
        </p:spPr>
      </p:pic>
      <p:pic>
        <p:nvPicPr>
          <p:cNvPr id="18" name="Picture 2">
            <a:extLst>
              <a:ext uri="{FF2B5EF4-FFF2-40B4-BE49-F238E27FC236}">
                <a16:creationId xmlns:a16="http://schemas.microsoft.com/office/drawing/2014/main" id="{8C0FA4C2-F05D-4405-A5C3-CAF66C3EBB81}"/>
              </a:ext>
            </a:extLst>
          </p:cNvPr>
          <p:cNvPicPr preferRelativeResize="0">
            <a:picLocks noChangeArrowheads="1"/>
          </p:cNvPicPr>
          <p:nvPr/>
        </p:nvPicPr>
        <p:blipFill>
          <a:blip r:embed="rId5" cstate="print"/>
          <a:srcRect/>
          <a:stretch>
            <a:fillRect/>
          </a:stretch>
        </p:blipFill>
        <p:spPr bwMode="auto">
          <a:xfrm>
            <a:off x="9790067" y="2626530"/>
            <a:ext cx="2146394" cy="1896533"/>
          </a:xfrm>
          <a:prstGeom prst="rect">
            <a:avLst/>
          </a:prstGeom>
          <a:noFill/>
          <a:ln w="9525" cap="flat" algn="ctr">
            <a:solidFill>
              <a:srgbClr val="000000"/>
            </a:solidFill>
            <a:prstDash val="solid"/>
            <a:miter lim="800000"/>
            <a:headEnd type="none" w="med" len="med"/>
            <a:tailEnd type="none" w="med" len="med"/>
          </a:ln>
        </p:spPr>
      </p:pic>
    </p:spTree>
    <p:extLst>
      <p:ext uri="{BB962C8B-B14F-4D97-AF65-F5344CB8AC3E}">
        <p14:creationId xmlns:p14="http://schemas.microsoft.com/office/powerpoint/2010/main" val="271857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a:extLst>
              <a:ext uri="{FF2B5EF4-FFF2-40B4-BE49-F238E27FC236}">
                <a16:creationId xmlns:a16="http://schemas.microsoft.com/office/drawing/2014/main" id="{92338B39-7706-4B24-8CA9-0BAE39B22A93}"/>
              </a:ext>
            </a:extLst>
          </p:cNvPr>
          <p:cNvGraphicFramePr>
            <a:graphicFrameLocks noGrp="1"/>
          </p:cNvGraphicFramePr>
          <p:nvPr>
            <p:ph idx="1"/>
            <p:extLst>
              <p:ext uri="{D42A27DB-BD31-4B8C-83A1-F6EECF244321}">
                <p14:modId xmlns:p14="http://schemas.microsoft.com/office/powerpoint/2010/main" val="2859390372"/>
              </p:ext>
            </p:extLst>
          </p:nvPr>
        </p:nvGraphicFramePr>
        <p:xfrm>
          <a:off x="5160235" y="1965960"/>
          <a:ext cx="5743451" cy="2926080"/>
        </p:xfrm>
        <a:graphic>
          <a:graphicData uri="http://schemas.openxmlformats.org/drawingml/2006/table">
            <a:tbl>
              <a:tblPr firstRow="1" firstCol="1" bandRow="1">
                <a:tableStyleId>{5C22544A-7EE6-4342-B048-85BDC9FD1C3A}</a:tableStyleId>
              </a:tblPr>
              <a:tblGrid>
                <a:gridCol w="2350765">
                  <a:extLst>
                    <a:ext uri="{9D8B030D-6E8A-4147-A177-3AD203B41FA5}">
                      <a16:colId xmlns:a16="http://schemas.microsoft.com/office/drawing/2014/main" val="943852908"/>
                    </a:ext>
                  </a:extLst>
                </a:gridCol>
                <a:gridCol w="3392686">
                  <a:extLst>
                    <a:ext uri="{9D8B030D-6E8A-4147-A177-3AD203B41FA5}">
                      <a16:colId xmlns:a16="http://schemas.microsoft.com/office/drawing/2014/main" val="828488797"/>
                    </a:ext>
                  </a:extLst>
                </a:gridCol>
              </a:tblGrid>
              <a:tr h="0">
                <a:tc>
                  <a:txBody>
                    <a:bodyPr/>
                    <a:lstStyle/>
                    <a:p>
                      <a:pPr algn="ctr"/>
                      <a:r>
                        <a:rPr lang="zh-CN" sz="3200" kern="100" dirty="0">
                          <a:effectLst/>
                          <a:latin typeface="腾讯体 W3" panose="020C04030202040F0204" pitchFamily="34" charset="-122"/>
                          <a:ea typeface="腾讯体 W3" panose="020C04030202040F0204" pitchFamily="34" charset="-122"/>
                        </a:rPr>
                        <a:t>阶段</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a:effectLst/>
                          <a:latin typeface="腾讯体 W3" panose="020C04030202040F0204" pitchFamily="34" charset="-122"/>
                          <a:ea typeface="腾讯体 W3" panose="020C04030202040F0204" pitchFamily="34" charset="-122"/>
                        </a:rPr>
                        <a:t>第三阶段</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211872523"/>
                  </a:ext>
                </a:extLst>
              </a:tr>
              <a:tr h="0">
                <a:tc>
                  <a:txBody>
                    <a:bodyPr/>
                    <a:lstStyle/>
                    <a:p>
                      <a:pPr algn="ctr"/>
                      <a:r>
                        <a:rPr lang="zh-CN" sz="3200" kern="100" dirty="0">
                          <a:effectLst/>
                          <a:latin typeface="腾讯体 W3" panose="020C04030202040F0204" pitchFamily="34" charset="-122"/>
                          <a:ea typeface="腾讯体 W3" panose="020C04030202040F0204" pitchFamily="34" charset="-122"/>
                        </a:rPr>
                        <a:t>计算机技术</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a:effectLst/>
                          <a:latin typeface="腾讯体 W3" panose="020C04030202040F0204" pitchFamily="34" charset="-122"/>
                          <a:ea typeface="腾讯体 W3" panose="020C04030202040F0204" pitchFamily="34" charset="-122"/>
                        </a:rPr>
                        <a:t>集成电路</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51021806"/>
                  </a:ext>
                </a:extLst>
              </a:tr>
              <a:tr h="0">
                <a:tc>
                  <a:txBody>
                    <a:bodyPr/>
                    <a:lstStyle/>
                    <a:p>
                      <a:pPr algn="ctr"/>
                      <a:r>
                        <a:rPr lang="zh-CN" sz="3200" kern="100" dirty="0">
                          <a:effectLst/>
                          <a:latin typeface="腾讯体 W3" panose="020C04030202040F0204" pitchFamily="34" charset="-122"/>
                          <a:ea typeface="腾讯体 W3" panose="020C04030202040F0204" pitchFamily="34" charset="-122"/>
                        </a:rPr>
                        <a:t>软件技术</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dirty="0">
                          <a:effectLst/>
                          <a:latin typeface="腾讯体 W3" panose="020C04030202040F0204" pitchFamily="34" charset="-122"/>
                          <a:ea typeface="腾讯体 W3" panose="020C04030202040F0204" pitchFamily="34" charset="-122"/>
                        </a:rPr>
                        <a:t>分布式系统</a:t>
                      </a:r>
                    </a:p>
                    <a:p>
                      <a:pPr algn="ctr"/>
                      <a:r>
                        <a:rPr lang="zh-CN" sz="3200" kern="100" dirty="0">
                          <a:effectLst/>
                          <a:latin typeface="腾讯体 W3" panose="020C04030202040F0204" pitchFamily="34" charset="-122"/>
                          <a:ea typeface="腾讯体 W3" panose="020C04030202040F0204" pitchFamily="34" charset="-122"/>
                        </a:rPr>
                        <a:t>嵌入</a:t>
                      </a:r>
                      <a:r>
                        <a:rPr lang="en-US" sz="3200" kern="100" dirty="0">
                          <a:effectLst/>
                          <a:latin typeface="腾讯体 W3" panose="020C04030202040F0204" pitchFamily="34" charset="-122"/>
                          <a:ea typeface="腾讯体 W3" panose="020C04030202040F0204" pitchFamily="34" charset="-122"/>
                        </a:rPr>
                        <a:t>“</a:t>
                      </a:r>
                      <a:r>
                        <a:rPr lang="zh-CN" sz="3200" kern="100" dirty="0">
                          <a:effectLst/>
                          <a:latin typeface="腾讯体 W3" panose="020C04030202040F0204" pitchFamily="34" charset="-122"/>
                          <a:ea typeface="腾讯体 W3" panose="020C04030202040F0204" pitchFamily="34" charset="-122"/>
                        </a:rPr>
                        <a:t>智能</a:t>
                      </a:r>
                      <a:r>
                        <a:rPr lang="en-US" sz="3200" kern="100" dirty="0">
                          <a:effectLst/>
                          <a:latin typeface="腾讯体 W3" panose="020C04030202040F0204" pitchFamily="34" charset="-122"/>
                          <a:ea typeface="腾讯体 W3" panose="020C04030202040F0204" pitchFamily="34" charset="-122"/>
                        </a:rPr>
                        <a:t>”</a:t>
                      </a:r>
                      <a:endParaRPr lang="zh-CN" sz="3200" kern="100" dirty="0">
                        <a:effectLst/>
                        <a:latin typeface="腾讯体 W3" panose="020C04030202040F0204" pitchFamily="34" charset="-122"/>
                        <a:ea typeface="腾讯体 W3" panose="020C04030202040F0204" pitchFamily="34" charset="-122"/>
                      </a:endParaRPr>
                    </a:p>
                    <a:p>
                      <a:pPr algn="ctr"/>
                      <a:r>
                        <a:rPr lang="zh-CN" sz="3200" kern="100" dirty="0">
                          <a:effectLst/>
                          <a:latin typeface="腾讯体 W3" panose="020C04030202040F0204" pitchFamily="34" charset="-122"/>
                          <a:ea typeface="腾讯体 W3" panose="020C04030202040F0204" pitchFamily="34" charset="-122"/>
                        </a:rPr>
                        <a:t>低成本硬件</a:t>
                      </a:r>
                    </a:p>
                    <a:p>
                      <a:pPr algn="ctr"/>
                      <a:r>
                        <a:rPr lang="zh-CN" sz="3200" kern="100" dirty="0">
                          <a:effectLst/>
                          <a:latin typeface="腾讯体 W3" panose="020C04030202040F0204" pitchFamily="34" charset="-122"/>
                          <a:ea typeface="腾讯体 W3" panose="020C04030202040F0204" pitchFamily="34" charset="-122"/>
                        </a:rPr>
                        <a:t>消费者的影响</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15901480"/>
                  </a:ext>
                </a:extLst>
              </a:tr>
            </a:tbl>
          </a:graphicData>
        </a:graphic>
      </p:graphicFrame>
      <p:sp>
        <p:nvSpPr>
          <p:cNvPr id="4" name="日期占位符 3">
            <a:extLst>
              <a:ext uri="{FF2B5EF4-FFF2-40B4-BE49-F238E27FC236}">
                <a16:creationId xmlns:a16="http://schemas.microsoft.com/office/drawing/2014/main" id="{82489540-053C-4427-A8EC-9E317D76C683}"/>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08D91229-1B6D-4EB5-8389-652B36B9E6A1}"/>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30FB0FD0-4ECC-4742-9376-A7C8EEE5352F}"/>
              </a:ext>
            </a:extLst>
          </p:cNvPr>
          <p:cNvSpPr>
            <a:spLocks noGrp="1"/>
          </p:cNvSpPr>
          <p:nvPr>
            <p:ph type="sldNum" sz="quarter" idx="12"/>
          </p:nvPr>
        </p:nvSpPr>
        <p:spPr/>
        <p:txBody>
          <a:bodyPr/>
          <a:lstStyle/>
          <a:p>
            <a:fld id="{5B3F3CCD-5AE8-4BDA-99FD-25BB3DCCC447}" type="slidenum">
              <a:rPr lang="zh-CN" altLang="en-US" smtClean="0"/>
              <a:pPr/>
              <a:t>27</a:t>
            </a:fld>
            <a:endParaRPr lang="zh-CN" altLang="en-US"/>
          </a:p>
        </p:txBody>
      </p:sp>
      <p:sp>
        <p:nvSpPr>
          <p:cNvPr id="7" name="TextBox 21">
            <a:extLst>
              <a:ext uri="{FF2B5EF4-FFF2-40B4-BE49-F238E27FC236}">
                <a16:creationId xmlns:a16="http://schemas.microsoft.com/office/drawing/2014/main" id="{EBA804A3-4EB5-40D8-B83C-E964DF2A4D8A}"/>
              </a:ext>
            </a:extLst>
          </p:cNvPr>
          <p:cNvSpPr>
            <a:spLocks noChangeArrowheads="1"/>
          </p:cNvSpPr>
          <p:nvPr/>
        </p:nvSpPr>
        <p:spPr bwMode="auto">
          <a:xfrm>
            <a:off x="1288314" y="3571226"/>
            <a:ext cx="3183467" cy="2193934"/>
          </a:xfrm>
          <a:prstGeom prst="rect">
            <a:avLst/>
          </a:prstGeom>
          <a:noFill/>
          <a:ln w="9525" cap="flat" algn="ctr">
            <a:noFill/>
            <a:prstDash val="solid"/>
            <a:miter lim="800000"/>
            <a:headEnd type="none" w="med" len="med"/>
            <a:tailEnd type="none" w="med" len="med"/>
          </a:ln>
          <a:effectLst/>
        </p:spPr>
        <p:txBody>
          <a:bodyPr>
            <a:spAutoFit/>
          </a:bodyPr>
          <a:lstStyle/>
          <a:p>
            <a:pPr algn="just"/>
            <a:r>
              <a:rPr lang="en-US" altLang="en-US" sz="1707" b="1">
                <a:solidFill>
                  <a:srgbClr val="008000"/>
                </a:solidFill>
                <a:latin typeface="腾讯体 W3" panose="020C04030202040F0204" pitchFamily="34" charset="-122"/>
                <a:ea typeface="腾讯体 W3" panose="020C04030202040F0204" pitchFamily="34" charset="-122"/>
              </a:rPr>
              <a:t>1964</a:t>
            </a:r>
            <a:r>
              <a:rPr lang="zh-CN" altLang="en-US" sz="1707" b="1">
                <a:solidFill>
                  <a:srgbClr val="008000"/>
                </a:solidFill>
                <a:latin typeface="腾讯体 W3" panose="020C04030202040F0204" pitchFamily="34" charset="-122"/>
                <a:ea typeface="腾讯体 W3" panose="020C04030202040F0204" pitchFamily="34" charset="-122"/>
              </a:rPr>
              <a:t>年</a:t>
            </a:r>
            <a:r>
              <a:rPr lang="en-US" altLang="en-US" sz="1707" b="1">
                <a:solidFill>
                  <a:srgbClr val="008000"/>
                </a:solidFill>
                <a:latin typeface="腾讯体 W3" panose="020C04030202040F0204" pitchFamily="34" charset="-122"/>
                <a:ea typeface="腾讯体 W3" panose="020C04030202040F0204" pitchFamily="34" charset="-122"/>
              </a:rPr>
              <a:t>4</a:t>
            </a:r>
            <a:r>
              <a:rPr lang="zh-CN" altLang="en-US" sz="1707" b="1">
                <a:solidFill>
                  <a:srgbClr val="008000"/>
                </a:solidFill>
                <a:latin typeface="腾讯体 W3" panose="020C04030202040F0204" pitchFamily="34" charset="-122"/>
                <a:ea typeface="腾讯体 W3" panose="020C04030202040F0204" pitchFamily="34" charset="-122"/>
              </a:rPr>
              <a:t>月</a:t>
            </a:r>
            <a:r>
              <a:rPr lang="en-US" altLang="en-US" sz="1707" b="1">
                <a:solidFill>
                  <a:srgbClr val="008000"/>
                </a:solidFill>
                <a:latin typeface="腾讯体 W3" panose="020C04030202040F0204" pitchFamily="34" charset="-122"/>
                <a:ea typeface="腾讯体 W3" panose="020C04030202040F0204" pitchFamily="34" charset="-122"/>
              </a:rPr>
              <a:t>7</a:t>
            </a:r>
            <a:r>
              <a:rPr lang="zh-CN" altLang="en-US" sz="1707" b="1">
                <a:solidFill>
                  <a:srgbClr val="008000"/>
                </a:solidFill>
                <a:latin typeface="腾讯体 W3" panose="020C04030202040F0204" pitchFamily="34" charset="-122"/>
                <a:ea typeface="腾讯体 W3" panose="020C04030202040F0204" pitchFamily="34" charset="-122"/>
              </a:rPr>
              <a:t>日，在</a:t>
            </a:r>
            <a:r>
              <a:rPr lang="en-US" altLang="en-US" sz="1707" b="1">
                <a:solidFill>
                  <a:srgbClr val="008000"/>
                </a:solidFill>
                <a:latin typeface="腾讯体 W3" panose="020C04030202040F0204" pitchFamily="34" charset="-122"/>
                <a:ea typeface="腾讯体 W3" panose="020C04030202040F0204" pitchFamily="34" charset="-122"/>
              </a:rPr>
              <a:t>IBM</a:t>
            </a:r>
            <a:r>
              <a:rPr lang="zh-CN" altLang="en-US" sz="1707" b="1">
                <a:solidFill>
                  <a:srgbClr val="008000"/>
                </a:solidFill>
                <a:latin typeface="腾讯体 W3" panose="020C04030202040F0204" pitchFamily="34" charset="-122"/>
                <a:ea typeface="腾讯体 W3" panose="020C04030202040F0204" pitchFamily="34" charset="-122"/>
              </a:rPr>
              <a:t>公司成立</a:t>
            </a:r>
            <a:r>
              <a:rPr lang="en-US" altLang="en-US" sz="1707" b="1">
                <a:solidFill>
                  <a:srgbClr val="008000"/>
                </a:solidFill>
                <a:latin typeface="腾讯体 W3" panose="020C04030202040F0204" pitchFamily="34" charset="-122"/>
                <a:ea typeface="腾讯体 W3" panose="020C04030202040F0204" pitchFamily="34" charset="-122"/>
              </a:rPr>
              <a:t>50</a:t>
            </a:r>
            <a:r>
              <a:rPr lang="zh-CN" altLang="en-US" sz="1707" b="1">
                <a:solidFill>
                  <a:srgbClr val="008000"/>
                </a:solidFill>
                <a:latin typeface="腾讯体 W3" panose="020C04030202040F0204" pitchFamily="34" charset="-122"/>
                <a:ea typeface="腾讯体 W3" panose="020C04030202040F0204" pitchFamily="34" charset="-122"/>
              </a:rPr>
              <a:t>周年之际，由年仅</a:t>
            </a:r>
            <a:r>
              <a:rPr lang="en-US" altLang="en-US" sz="1707" b="1">
                <a:solidFill>
                  <a:srgbClr val="008000"/>
                </a:solidFill>
                <a:latin typeface="腾讯体 W3" panose="020C04030202040F0204" pitchFamily="34" charset="-122"/>
                <a:ea typeface="腾讯体 W3" panose="020C04030202040F0204" pitchFamily="34" charset="-122"/>
              </a:rPr>
              <a:t>40</a:t>
            </a:r>
            <a:r>
              <a:rPr lang="zh-CN" altLang="en-US" sz="1707" b="1">
                <a:solidFill>
                  <a:srgbClr val="008000"/>
                </a:solidFill>
                <a:latin typeface="腾讯体 W3" panose="020C04030202040F0204" pitchFamily="34" charset="-122"/>
                <a:ea typeface="腾讯体 W3" panose="020C04030202040F0204" pitchFamily="34" charset="-122"/>
              </a:rPr>
              <a:t>岁的吉恩</a:t>
            </a:r>
            <a:r>
              <a:rPr lang="en-US" altLang="zh-CN" sz="1707" b="1">
                <a:solidFill>
                  <a:srgbClr val="008000"/>
                </a:solidFill>
                <a:latin typeface="腾讯体 W3" panose="020C04030202040F0204" pitchFamily="34" charset="-122"/>
                <a:ea typeface="腾讯体 W3" panose="020C04030202040F0204" pitchFamily="34" charset="-122"/>
              </a:rPr>
              <a:t>·</a:t>
            </a:r>
            <a:r>
              <a:rPr lang="zh-CN" altLang="en-US" sz="1707" b="1">
                <a:solidFill>
                  <a:srgbClr val="008000"/>
                </a:solidFill>
                <a:latin typeface="腾讯体 W3" panose="020C04030202040F0204" pitchFamily="34" charset="-122"/>
                <a:ea typeface="腾讯体 W3" panose="020C04030202040F0204" pitchFamily="34" charset="-122"/>
              </a:rPr>
              <a:t>阿姆达尔</a:t>
            </a:r>
            <a:r>
              <a:rPr lang="en-US" altLang="zh-CN" sz="1707" b="1">
                <a:solidFill>
                  <a:srgbClr val="008000"/>
                </a:solidFill>
                <a:latin typeface="腾讯体 W3" panose="020C04030202040F0204" pitchFamily="34" charset="-122"/>
                <a:ea typeface="腾讯体 W3" panose="020C04030202040F0204" pitchFamily="34" charset="-122"/>
              </a:rPr>
              <a:t>(</a:t>
            </a:r>
            <a:r>
              <a:rPr lang="en-US" altLang="en-US" sz="1707" b="1">
                <a:solidFill>
                  <a:srgbClr val="008000"/>
                </a:solidFill>
                <a:latin typeface="腾讯体 W3" panose="020C04030202040F0204" pitchFamily="34" charset="-122"/>
                <a:ea typeface="腾讯体 W3" panose="020C04030202040F0204" pitchFamily="34" charset="-122"/>
              </a:rPr>
              <a:t>Gene Amdahl)</a:t>
            </a:r>
            <a:r>
              <a:rPr lang="zh-CN" altLang="en-US" sz="1707" b="1">
                <a:solidFill>
                  <a:srgbClr val="008000"/>
                </a:solidFill>
                <a:latin typeface="腾讯体 W3" panose="020C04030202040F0204" pitchFamily="34" charset="-122"/>
                <a:ea typeface="腾讯体 W3" panose="020C04030202040F0204" pitchFamily="34" charset="-122"/>
              </a:rPr>
              <a:t>担任主设计师，历时四年研发的</a:t>
            </a:r>
            <a:r>
              <a:rPr lang="en-US" altLang="en-US" sz="1707" b="1">
                <a:solidFill>
                  <a:srgbClr val="008000"/>
                </a:solidFill>
                <a:latin typeface="腾讯体 W3" panose="020C04030202040F0204" pitchFamily="34" charset="-122"/>
                <a:ea typeface="腾讯体 W3" panose="020C04030202040F0204" pitchFamily="34" charset="-122"/>
              </a:rPr>
              <a:t>IBM360</a:t>
            </a:r>
            <a:r>
              <a:rPr lang="zh-CN" altLang="en-US" sz="1707" b="1">
                <a:solidFill>
                  <a:srgbClr val="008000"/>
                </a:solidFill>
                <a:latin typeface="腾讯体 W3" panose="020C04030202040F0204" pitchFamily="34" charset="-122"/>
                <a:ea typeface="腾讯体 W3" panose="020C04030202040F0204" pitchFamily="34" charset="-122"/>
              </a:rPr>
              <a:t>计算机问世，标志着第三代计算机的全面登场，这也是</a:t>
            </a:r>
            <a:r>
              <a:rPr lang="en-US" altLang="en-US" sz="1707" b="1">
                <a:solidFill>
                  <a:srgbClr val="008000"/>
                </a:solidFill>
                <a:latin typeface="腾讯体 W3" panose="020C04030202040F0204" pitchFamily="34" charset="-122"/>
                <a:ea typeface="腾讯体 W3" panose="020C04030202040F0204" pitchFamily="34" charset="-122"/>
              </a:rPr>
              <a:t>IBM</a:t>
            </a:r>
            <a:r>
              <a:rPr lang="zh-CN" altLang="en-US" sz="1707" b="1">
                <a:solidFill>
                  <a:srgbClr val="008000"/>
                </a:solidFill>
                <a:latin typeface="腾讯体 W3" panose="020C04030202040F0204" pitchFamily="34" charset="-122"/>
                <a:ea typeface="腾讯体 W3" panose="020C04030202040F0204" pitchFamily="34" charset="-122"/>
              </a:rPr>
              <a:t>历史上最为成功的机型之一。</a:t>
            </a:r>
          </a:p>
        </p:txBody>
      </p:sp>
      <p:pic>
        <p:nvPicPr>
          <p:cNvPr id="8" name="Picture 3">
            <a:extLst>
              <a:ext uri="{FF2B5EF4-FFF2-40B4-BE49-F238E27FC236}">
                <a16:creationId xmlns:a16="http://schemas.microsoft.com/office/drawing/2014/main" id="{C406E3E3-A037-47AB-824F-2F131098E9E9}"/>
              </a:ext>
            </a:extLst>
          </p:cNvPr>
          <p:cNvPicPr preferRelativeResize="0">
            <a:picLocks noChangeArrowheads="1"/>
          </p:cNvPicPr>
          <p:nvPr/>
        </p:nvPicPr>
        <p:blipFill>
          <a:blip r:embed="rId2" cstate="print"/>
          <a:srcRect/>
          <a:stretch>
            <a:fillRect/>
          </a:stretch>
        </p:blipFill>
        <p:spPr bwMode="auto">
          <a:xfrm>
            <a:off x="1356048" y="1336026"/>
            <a:ext cx="2968225" cy="1974803"/>
          </a:xfrm>
          <a:prstGeom prst="rect">
            <a:avLst/>
          </a:prstGeom>
          <a:noFill/>
          <a:ln w="9525" cap="flat" algn="ctr">
            <a:solidFill>
              <a:srgbClr val="000000"/>
            </a:solidFill>
            <a:prstDash val="solid"/>
            <a:miter lim="800000"/>
            <a:headEnd type="none" w="med" len="med"/>
            <a:tailEnd type="none" w="med" len="med"/>
          </a:ln>
        </p:spPr>
      </p:pic>
      <p:sp>
        <p:nvSpPr>
          <p:cNvPr id="9" name="标题 1">
            <a:extLst>
              <a:ext uri="{FF2B5EF4-FFF2-40B4-BE49-F238E27FC236}">
                <a16:creationId xmlns:a16="http://schemas.microsoft.com/office/drawing/2014/main" id="{2029F19C-2151-B449-A6E9-00CA308C3F0C}"/>
              </a:ext>
            </a:extLst>
          </p:cNvPr>
          <p:cNvSpPr>
            <a:spLocks noGrp="1"/>
          </p:cNvSpPr>
          <p:nvPr>
            <p:ph type="title"/>
          </p:nvPr>
        </p:nvSpPr>
        <p:spPr>
          <a:xfrm>
            <a:off x="635961" y="0"/>
            <a:ext cx="10674590" cy="844601"/>
          </a:xfrm>
        </p:spPr>
        <p:txBody>
          <a:bodyPr/>
          <a:lstStyle/>
          <a:p>
            <a:r>
              <a:rPr lang="en-US" altLang="zh-CN" dirty="0"/>
              <a:t>(3) </a:t>
            </a:r>
            <a:r>
              <a:rPr lang="zh-CN" altLang="en-US" dirty="0"/>
              <a:t>第三阶段 </a:t>
            </a:r>
            <a:r>
              <a:rPr lang="en-US" altLang="zh-CN" dirty="0"/>
              <a:t>60</a:t>
            </a:r>
            <a:r>
              <a:rPr lang="zh-CN" altLang="en-US" dirty="0"/>
              <a:t>年代中～</a:t>
            </a:r>
            <a:r>
              <a:rPr lang="en-US" altLang="zh-CN" dirty="0"/>
              <a:t>70</a:t>
            </a:r>
            <a:r>
              <a:rPr lang="zh-CN" altLang="en-US" dirty="0"/>
              <a:t>年代初</a:t>
            </a:r>
          </a:p>
        </p:txBody>
      </p:sp>
    </p:spTree>
    <p:extLst>
      <p:ext uri="{BB962C8B-B14F-4D97-AF65-F5344CB8AC3E}">
        <p14:creationId xmlns:p14="http://schemas.microsoft.com/office/powerpoint/2010/main" val="251807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72DBB-270B-403D-8CD8-33EE7527FDEB}"/>
              </a:ext>
            </a:extLst>
          </p:cNvPr>
          <p:cNvSpPr>
            <a:spLocks noGrp="1"/>
          </p:cNvSpPr>
          <p:nvPr>
            <p:ph type="title"/>
          </p:nvPr>
        </p:nvSpPr>
        <p:spPr/>
        <p:txBody>
          <a:bodyPr/>
          <a:lstStyle/>
          <a:p>
            <a:r>
              <a:rPr lang="zh-CN" altLang="en-US" dirty="0"/>
              <a:t>（</a:t>
            </a:r>
            <a:r>
              <a:rPr lang="en-US" altLang="zh-CN" dirty="0"/>
              <a:t>4</a:t>
            </a:r>
            <a:r>
              <a:rPr lang="zh-CN" altLang="en-US" dirty="0"/>
              <a:t>）第四阶段  </a:t>
            </a:r>
            <a:r>
              <a:rPr lang="en-US" altLang="zh-CN" dirty="0"/>
              <a:t>70</a:t>
            </a:r>
            <a:r>
              <a:rPr lang="zh-CN" altLang="en-US" dirty="0"/>
              <a:t>年代初至今</a:t>
            </a:r>
            <a:endParaRPr lang="zh-CN" altLang="en-US" dirty="0">
              <a:latin typeface="腾讯体 W3" panose="020C04030202040F0204" pitchFamily="34" charset="-122"/>
              <a:ea typeface="腾讯体 W3" panose="020C04030202040F0204" pitchFamily="34" charset="-122"/>
            </a:endParaRPr>
          </a:p>
        </p:txBody>
      </p:sp>
      <p:sp>
        <p:nvSpPr>
          <p:cNvPr id="4" name="日期占位符 3">
            <a:extLst>
              <a:ext uri="{FF2B5EF4-FFF2-40B4-BE49-F238E27FC236}">
                <a16:creationId xmlns:a16="http://schemas.microsoft.com/office/drawing/2014/main" id="{76139A6B-5CE3-4E11-AA42-A1D2FC647BE3}"/>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8F9C7063-5692-42DE-B3EE-57A63A12464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17155935-453D-404F-B13F-D7D906C6439B}"/>
              </a:ext>
            </a:extLst>
          </p:cNvPr>
          <p:cNvSpPr>
            <a:spLocks noGrp="1"/>
          </p:cNvSpPr>
          <p:nvPr>
            <p:ph type="sldNum" sz="quarter" idx="12"/>
          </p:nvPr>
        </p:nvSpPr>
        <p:spPr/>
        <p:txBody>
          <a:bodyPr/>
          <a:lstStyle/>
          <a:p>
            <a:fld id="{5B3F3CCD-5AE8-4BDA-99FD-25BB3DCCC447}" type="slidenum">
              <a:rPr lang="zh-CN" altLang="en-US" smtClean="0"/>
              <a:pPr/>
              <a:t>28</a:t>
            </a:fld>
            <a:endParaRPr lang="zh-CN" altLang="en-US"/>
          </a:p>
        </p:txBody>
      </p:sp>
      <p:sp>
        <p:nvSpPr>
          <p:cNvPr id="7" name="TextBox 23">
            <a:extLst>
              <a:ext uri="{FF2B5EF4-FFF2-40B4-BE49-F238E27FC236}">
                <a16:creationId xmlns:a16="http://schemas.microsoft.com/office/drawing/2014/main" id="{E90D660B-B0B1-4E30-AB7F-933426375ED4}"/>
              </a:ext>
            </a:extLst>
          </p:cNvPr>
          <p:cNvSpPr>
            <a:spLocks noChangeArrowheads="1"/>
          </p:cNvSpPr>
          <p:nvPr/>
        </p:nvSpPr>
        <p:spPr bwMode="auto">
          <a:xfrm>
            <a:off x="635961" y="905742"/>
            <a:ext cx="5615377" cy="1853165"/>
          </a:xfrm>
          <a:prstGeom prst="rect">
            <a:avLst/>
          </a:prstGeom>
          <a:noFill/>
          <a:ln w="9525" cap="flat" algn="ctr">
            <a:noFill/>
            <a:prstDash val="solid"/>
            <a:round/>
            <a:headEnd type="none" w="med" len="med"/>
            <a:tailEnd type="none" w="med" len="med"/>
          </a:ln>
          <a:effectLst/>
        </p:spPr>
        <p:txBody>
          <a:bodyPr/>
          <a:lstStyle/>
          <a:p>
            <a:pPr>
              <a:lnSpc>
                <a:spcPts val="3792"/>
              </a:lnSpc>
            </a:pPr>
            <a:r>
              <a:rPr lang="zh-CN" altLang="en-US" sz="1896" b="1"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微处理器的出现</a:t>
            </a:r>
            <a:endParaRPr lang="en-US" altLang="zh-CN" sz="1896" b="1"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endParaRPr>
          </a:p>
          <a:p>
            <a:pPr>
              <a:lnSpc>
                <a:spcPts val="2844"/>
              </a:lnSpc>
            </a:pPr>
            <a:r>
              <a:rPr lang="en-US" altLang="en-US" sz="1517" b="1" dirty="0">
                <a:solidFill>
                  <a:srgbClr val="800000"/>
                </a:solidFill>
                <a:latin typeface="腾讯体 W3" panose="020C04030202040F0204" pitchFamily="34" charset="-122"/>
                <a:ea typeface="腾讯体 W3" panose="020C04030202040F0204" pitchFamily="34" charset="-122"/>
              </a:rPr>
              <a:t>          1971</a:t>
            </a:r>
            <a:r>
              <a:rPr lang="zh-CN" altLang="en-US" sz="1517" b="1" dirty="0">
                <a:solidFill>
                  <a:srgbClr val="800000"/>
                </a:solidFill>
                <a:latin typeface="腾讯体 W3" panose="020C04030202040F0204" pitchFamily="34" charset="-122"/>
                <a:ea typeface="腾讯体 W3" panose="020C04030202040F0204" pitchFamily="34" charset="-122"/>
              </a:rPr>
              <a:t>年，</a:t>
            </a:r>
            <a:r>
              <a:rPr lang="en-US" altLang="en-US" sz="1517" b="1" dirty="0">
                <a:solidFill>
                  <a:srgbClr val="800000"/>
                </a:solidFill>
                <a:latin typeface="腾讯体 W3" panose="020C04030202040F0204" pitchFamily="34" charset="-122"/>
                <a:ea typeface="腾讯体 W3" panose="020C04030202040F0204" pitchFamily="34" charset="-122"/>
              </a:rPr>
              <a:t>Intel</a:t>
            </a:r>
            <a:r>
              <a:rPr lang="zh-CN" altLang="en-US" sz="1517" b="1" dirty="0">
                <a:solidFill>
                  <a:srgbClr val="800000"/>
                </a:solidFill>
                <a:latin typeface="腾讯体 W3" panose="020C04030202040F0204" pitchFamily="34" charset="-122"/>
                <a:ea typeface="腾讯体 W3" panose="020C04030202040F0204" pitchFamily="34" charset="-122"/>
              </a:rPr>
              <a:t>公司宣称，他们首创了一种“开启集成电路新纪元”的半导体芯片，即第一块微处理器芯片</a:t>
            </a:r>
            <a:r>
              <a:rPr lang="en-US" altLang="en-US" sz="1517" b="1" dirty="0">
                <a:solidFill>
                  <a:srgbClr val="800000"/>
                </a:solidFill>
                <a:latin typeface="腾讯体 W3" panose="020C04030202040F0204" pitchFamily="34" charset="-122"/>
                <a:ea typeface="腾讯体 W3" panose="020C04030202040F0204" pitchFamily="34" charset="-122"/>
              </a:rPr>
              <a:t>4004</a:t>
            </a:r>
            <a:r>
              <a:rPr lang="zh-CN" altLang="en-US" sz="1517" b="1" dirty="0">
                <a:solidFill>
                  <a:srgbClr val="800000"/>
                </a:solidFill>
                <a:latin typeface="腾讯体 W3" panose="020C04030202040F0204" pitchFamily="34" charset="-122"/>
                <a:ea typeface="腾讯体 W3" panose="020C04030202040F0204" pitchFamily="34" charset="-122"/>
              </a:rPr>
              <a:t>。</a:t>
            </a:r>
            <a:endParaRPr lang="en-US" altLang="zh-CN" sz="1517" b="1" dirty="0">
              <a:solidFill>
                <a:srgbClr val="800000"/>
              </a:solidFill>
              <a:latin typeface="腾讯体 W3" panose="020C04030202040F0204" pitchFamily="34" charset="-122"/>
              <a:ea typeface="腾讯体 W3" panose="020C04030202040F0204" pitchFamily="34" charset="-122"/>
            </a:endParaRPr>
          </a:p>
          <a:p>
            <a:pPr>
              <a:lnSpc>
                <a:spcPts val="2844"/>
              </a:lnSpc>
            </a:pPr>
            <a:r>
              <a:rPr lang="en-US" altLang="zh-CN" sz="1517" b="1" dirty="0">
                <a:solidFill>
                  <a:srgbClr val="800000"/>
                </a:solidFill>
                <a:latin typeface="腾讯体 W3" panose="020C04030202040F0204" pitchFamily="34" charset="-122"/>
                <a:ea typeface="腾讯体 W3" panose="020C04030202040F0204" pitchFamily="34" charset="-122"/>
              </a:rPr>
              <a:t>          </a:t>
            </a:r>
            <a:r>
              <a:rPr lang="zh-CN" altLang="en-US" sz="1517" b="1" dirty="0">
                <a:solidFill>
                  <a:srgbClr val="800000"/>
                </a:solidFill>
                <a:latin typeface="腾讯体 W3" panose="020C04030202040F0204" pitchFamily="34" charset="-122"/>
                <a:ea typeface="腾讯体 W3" panose="020C04030202040F0204" pitchFamily="34" charset="-122"/>
              </a:rPr>
              <a:t>所谓微处理器芯片是将</a:t>
            </a:r>
            <a:r>
              <a:rPr lang="en-US" altLang="en-US" sz="1517" b="1" dirty="0">
                <a:solidFill>
                  <a:srgbClr val="800000"/>
                </a:solidFill>
                <a:latin typeface="腾讯体 W3" panose="020C04030202040F0204" pitchFamily="34" charset="-122"/>
                <a:ea typeface="腾讯体 W3" panose="020C04030202040F0204" pitchFamily="34" charset="-122"/>
              </a:rPr>
              <a:t>CPU</a:t>
            </a:r>
            <a:r>
              <a:rPr lang="zh-CN" altLang="en-US" sz="1517" b="1" dirty="0">
                <a:solidFill>
                  <a:srgbClr val="800000"/>
                </a:solidFill>
                <a:latin typeface="腾讯体 W3" panose="020C04030202040F0204" pitchFamily="34" charset="-122"/>
                <a:ea typeface="腾讯体 W3" panose="020C04030202040F0204" pitchFamily="34" charset="-122"/>
              </a:rPr>
              <a:t>（</a:t>
            </a:r>
            <a:r>
              <a:rPr lang="en-US" altLang="en-US" sz="1517" b="1" dirty="0">
                <a:solidFill>
                  <a:srgbClr val="800000"/>
                </a:solidFill>
                <a:latin typeface="腾讯体 W3" panose="020C04030202040F0204" pitchFamily="34" charset="-122"/>
                <a:ea typeface="腾讯体 W3" panose="020C04030202040F0204" pitchFamily="34" charset="-122"/>
              </a:rPr>
              <a:t>Central Processing Unit</a:t>
            </a:r>
            <a:r>
              <a:rPr lang="zh-CN" altLang="en-US" sz="1517" b="1" dirty="0">
                <a:solidFill>
                  <a:srgbClr val="800000"/>
                </a:solidFill>
                <a:latin typeface="腾讯体 W3" panose="020C04030202040F0204" pitchFamily="34" charset="-122"/>
                <a:ea typeface="腾讯体 W3" panose="020C04030202040F0204" pitchFamily="34" charset="-122"/>
              </a:rPr>
              <a:t>，中央处理器）集成在一块芯片上。</a:t>
            </a:r>
            <a:endParaRPr lang="en-US" altLang="zh-CN" sz="1517" b="1" dirty="0">
              <a:solidFill>
                <a:srgbClr val="800000"/>
              </a:solidFill>
              <a:latin typeface="腾讯体 W3" panose="020C04030202040F0204" pitchFamily="34" charset="-122"/>
              <a:ea typeface="腾讯体 W3" panose="020C04030202040F0204" pitchFamily="34" charset="-122"/>
            </a:endParaRPr>
          </a:p>
        </p:txBody>
      </p:sp>
      <p:sp>
        <p:nvSpPr>
          <p:cNvPr id="8" name="TextBox 17">
            <a:extLst>
              <a:ext uri="{FF2B5EF4-FFF2-40B4-BE49-F238E27FC236}">
                <a16:creationId xmlns:a16="http://schemas.microsoft.com/office/drawing/2014/main" id="{74653A0B-760E-4C8F-B85B-8694CD177CD3}"/>
              </a:ext>
            </a:extLst>
          </p:cNvPr>
          <p:cNvSpPr>
            <a:spLocks noChangeArrowheads="1"/>
          </p:cNvSpPr>
          <p:nvPr/>
        </p:nvSpPr>
        <p:spPr bwMode="auto">
          <a:xfrm>
            <a:off x="419100" y="5187053"/>
            <a:ext cx="6057900" cy="355034"/>
          </a:xfrm>
          <a:prstGeom prst="rect">
            <a:avLst/>
          </a:prstGeom>
          <a:noFill/>
          <a:ln w="9525" cap="flat" algn="ctr">
            <a:noFill/>
            <a:prstDash val="solid"/>
            <a:miter lim="800000"/>
            <a:headEnd type="none" w="med" len="med"/>
            <a:tailEnd type="none" w="med" len="med"/>
          </a:ln>
          <a:effectLst/>
        </p:spPr>
        <p:txBody>
          <a:bodyPr wrap="square">
            <a:spAutoFit/>
          </a:bodyPr>
          <a:lstStyle/>
          <a:p>
            <a:pPr algn="ctr"/>
            <a:r>
              <a:rPr lang="zh-CN" altLang="en-US" sz="1707" b="1" dirty="0">
                <a:solidFill>
                  <a:srgbClr val="008000"/>
                </a:solidFill>
                <a:latin typeface="腾讯体 W3" panose="020C04030202040F0204" pitchFamily="34" charset="-122"/>
                <a:ea typeface="腾讯体 W3" panose="020C04030202040F0204" pitchFamily="34" charset="-122"/>
              </a:rPr>
              <a:t>第一块微处理器芯片</a:t>
            </a:r>
            <a:r>
              <a:rPr lang="en-US" altLang="zh-CN" sz="1707" b="1" dirty="0">
                <a:solidFill>
                  <a:srgbClr val="008000"/>
                </a:solidFill>
                <a:latin typeface="腾讯体 W3" panose="020C04030202040F0204" pitchFamily="34" charset="-122"/>
                <a:ea typeface="腾讯体 W3" panose="020C04030202040F0204" pitchFamily="34" charset="-122"/>
              </a:rPr>
              <a:t>Intel 4004</a:t>
            </a:r>
            <a:r>
              <a:rPr lang="zh-CN" altLang="en-US" sz="1707" b="1" dirty="0">
                <a:solidFill>
                  <a:srgbClr val="008000"/>
                </a:solidFill>
                <a:latin typeface="腾讯体 W3" panose="020C04030202040F0204" pitchFamily="34" charset="-122"/>
                <a:ea typeface="腾讯体 W3" panose="020C04030202040F0204" pitchFamily="34" charset="-122"/>
              </a:rPr>
              <a:t>及其发明人特德</a:t>
            </a:r>
            <a:r>
              <a:rPr lang="en-US" altLang="zh-CN" sz="1707" b="1" dirty="0">
                <a:solidFill>
                  <a:srgbClr val="008000"/>
                </a:solidFill>
                <a:latin typeface="腾讯体 W3" panose="020C04030202040F0204" pitchFamily="34" charset="-122"/>
                <a:ea typeface="腾讯体 W3" panose="020C04030202040F0204" pitchFamily="34" charset="-122"/>
              </a:rPr>
              <a:t>·</a:t>
            </a:r>
            <a:r>
              <a:rPr lang="zh-CN" altLang="en-US" sz="1707" b="1" dirty="0">
                <a:solidFill>
                  <a:srgbClr val="008000"/>
                </a:solidFill>
                <a:latin typeface="腾讯体 W3" panose="020C04030202040F0204" pitchFamily="34" charset="-122"/>
                <a:ea typeface="腾讯体 W3" panose="020C04030202040F0204" pitchFamily="34" charset="-122"/>
              </a:rPr>
              <a:t>霍夫</a:t>
            </a:r>
          </a:p>
        </p:txBody>
      </p:sp>
      <p:pic>
        <p:nvPicPr>
          <p:cNvPr id="9" name="Picture 1">
            <a:extLst>
              <a:ext uri="{FF2B5EF4-FFF2-40B4-BE49-F238E27FC236}">
                <a16:creationId xmlns:a16="http://schemas.microsoft.com/office/drawing/2014/main" id="{29E5D98E-F76D-421D-8E42-A0B267A7B1FB}"/>
              </a:ext>
            </a:extLst>
          </p:cNvPr>
          <p:cNvPicPr preferRelativeResize="0">
            <a:picLocks noChangeArrowheads="1"/>
          </p:cNvPicPr>
          <p:nvPr/>
        </p:nvPicPr>
        <p:blipFill>
          <a:blip r:embed="rId2" cstate="print"/>
          <a:srcRect/>
          <a:stretch>
            <a:fillRect/>
          </a:stretch>
        </p:blipFill>
        <p:spPr bwMode="auto">
          <a:xfrm>
            <a:off x="3669004" y="3344542"/>
            <a:ext cx="2099734" cy="1694839"/>
          </a:xfrm>
          <a:prstGeom prst="rect">
            <a:avLst/>
          </a:prstGeom>
          <a:noFill/>
          <a:ln w="9525" cap="flat" algn="ctr">
            <a:noFill/>
            <a:prstDash val="solid"/>
            <a:miter lim="800000"/>
            <a:headEnd type="none" w="med" len="med"/>
            <a:tailEnd type="none" w="med" len="med"/>
          </a:ln>
          <a:effectLst/>
        </p:spPr>
      </p:pic>
      <p:pic>
        <p:nvPicPr>
          <p:cNvPr id="10" name="Picture 2">
            <a:extLst>
              <a:ext uri="{FF2B5EF4-FFF2-40B4-BE49-F238E27FC236}">
                <a16:creationId xmlns:a16="http://schemas.microsoft.com/office/drawing/2014/main" id="{FE11DB51-6199-446C-A20B-1F1D229DAF3F}"/>
              </a:ext>
            </a:extLst>
          </p:cNvPr>
          <p:cNvPicPr preferRelativeResize="0">
            <a:picLocks noChangeArrowheads="1"/>
          </p:cNvPicPr>
          <p:nvPr/>
        </p:nvPicPr>
        <p:blipFill>
          <a:blip r:embed="rId3" cstate="print"/>
          <a:srcRect/>
          <a:stretch>
            <a:fillRect/>
          </a:stretch>
        </p:blipFill>
        <p:spPr bwMode="auto">
          <a:xfrm>
            <a:off x="959670" y="3353573"/>
            <a:ext cx="1979319" cy="1684303"/>
          </a:xfrm>
          <a:prstGeom prst="rect">
            <a:avLst/>
          </a:prstGeom>
          <a:noFill/>
          <a:ln w="9525" cap="flat" algn="ctr">
            <a:solidFill>
              <a:srgbClr val="000000"/>
            </a:solidFill>
            <a:prstDash val="solid"/>
            <a:miter lim="800000"/>
            <a:headEnd type="none" w="med" len="med"/>
            <a:tailEnd type="none" w="med" len="med"/>
          </a:ln>
        </p:spPr>
      </p:pic>
      <p:pic>
        <p:nvPicPr>
          <p:cNvPr id="11" name="Picture 6" descr="https://timgsa.baidu.com/timg?image&amp;quality=80&amp;size=b9999_10000&amp;sec=1575362807203&amp;di=29511ff8b623e4e88006b439aa3c9168&amp;imgtype=0&amp;src=http%3A%2F%2Fwww.lovehhy.net%2Flib%2Fimg%2F10087299%2F1384597_2013391254.jpg">
            <a:extLst>
              <a:ext uri="{FF2B5EF4-FFF2-40B4-BE49-F238E27FC236}">
                <a16:creationId xmlns:a16="http://schemas.microsoft.com/office/drawing/2014/main" id="{41C4860C-79F0-42D9-AD49-4D4510D98883}"/>
              </a:ext>
            </a:extLst>
          </p:cNvPr>
          <p:cNvPicPr>
            <a:picLocks noChangeAspect="1" noChangeArrowheads="1"/>
          </p:cNvPicPr>
          <p:nvPr/>
        </p:nvPicPr>
        <p:blipFill>
          <a:blip r:embed="rId4" cstate="print"/>
          <a:srcRect/>
          <a:stretch>
            <a:fillRect/>
          </a:stretch>
        </p:blipFill>
        <p:spPr bwMode="auto">
          <a:xfrm>
            <a:off x="7211032" y="1123281"/>
            <a:ext cx="3345438" cy="2230292"/>
          </a:xfrm>
          <a:prstGeom prst="rect">
            <a:avLst/>
          </a:prstGeom>
          <a:noFill/>
        </p:spPr>
      </p:pic>
      <p:pic>
        <p:nvPicPr>
          <p:cNvPr id="12" name="Picture 10" descr="https://timgsa.baidu.com/timg?image&amp;quality=80&amp;size=b9999_10000&amp;sec=1575362877941&amp;di=1aad66b19e609b466ba034563150e2ce&amp;imgtype=0&amp;src=http%3A%2F%2Fimages.ofweek.com%2FUpload%2FNews%2F2016-10%2F123321%2F1028%2F10.jpg">
            <a:extLst>
              <a:ext uri="{FF2B5EF4-FFF2-40B4-BE49-F238E27FC236}">
                <a16:creationId xmlns:a16="http://schemas.microsoft.com/office/drawing/2014/main" id="{875F225D-116C-45CC-9C04-48E5F1413160}"/>
              </a:ext>
            </a:extLst>
          </p:cNvPr>
          <p:cNvPicPr>
            <a:picLocks noChangeAspect="1" noChangeArrowheads="1"/>
          </p:cNvPicPr>
          <p:nvPr/>
        </p:nvPicPr>
        <p:blipFill>
          <a:blip r:embed="rId5" cstate="print"/>
          <a:srcRect/>
          <a:stretch>
            <a:fillRect/>
          </a:stretch>
        </p:blipFill>
        <p:spPr bwMode="auto">
          <a:xfrm>
            <a:off x="7211032" y="3652139"/>
            <a:ext cx="3345438" cy="2509079"/>
          </a:xfrm>
          <a:prstGeom prst="rect">
            <a:avLst/>
          </a:prstGeom>
          <a:noFill/>
        </p:spPr>
      </p:pic>
    </p:spTree>
    <p:extLst>
      <p:ext uri="{BB962C8B-B14F-4D97-AF65-F5344CB8AC3E}">
        <p14:creationId xmlns:p14="http://schemas.microsoft.com/office/powerpoint/2010/main" val="1253758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B159C9E-E85B-4625-921F-4A9E9D334358}"/>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C73EF6ED-ECE9-4B3D-AF87-1D670A9B9C42}"/>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6734D111-E0D4-44DE-AF0B-9E4DB0315A2C}"/>
              </a:ext>
            </a:extLst>
          </p:cNvPr>
          <p:cNvSpPr>
            <a:spLocks noGrp="1"/>
          </p:cNvSpPr>
          <p:nvPr>
            <p:ph type="sldNum" sz="quarter" idx="12"/>
          </p:nvPr>
        </p:nvSpPr>
        <p:spPr/>
        <p:txBody>
          <a:bodyPr/>
          <a:lstStyle/>
          <a:p>
            <a:fld id="{5B3F3CCD-5AE8-4BDA-99FD-25BB3DCCC447}" type="slidenum">
              <a:rPr lang="zh-CN" altLang="en-US" smtClean="0"/>
              <a:pPr/>
              <a:t>29</a:t>
            </a:fld>
            <a:endParaRPr lang="zh-CN" altLang="en-US"/>
          </a:p>
        </p:txBody>
      </p:sp>
      <p:pic>
        <p:nvPicPr>
          <p:cNvPr id="7" name="Picture 1">
            <a:extLst>
              <a:ext uri="{FF2B5EF4-FFF2-40B4-BE49-F238E27FC236}">
                <a16:creationId xmlns:a16="http://schemas.microsoft.com/office/drawing/2014/main" id="{D33E9A61-3742-4B6F-9C07-2C242993E9A1}"/>
              </a:ext>
            </a:extLst>
          </p:cNvPr>
          <p:cNvPicPr preferRelativeResize="0">
            <a:picLocks noChangeArrowheads="1"/>
          </p:cNvPicPr>
          <p:nvPr/>
        </p:nvPicPr>
        <p:blipFill>
          <a:blip r:embed="rId2" cstate="print"/>
          <a:srcRect/>
          <a:stretch>
            <a:fillRect/>
          </a:stretch>
        </p:blipFill>
        <p:spPr bwMode="auto">
          <a:xfrm>
            <a:off x="1090319" y="1373128"/>
            <a:ext cx="2549784" cy="1151467"/>
          </a:xfrm>
          <a:prstGeom prst="rect">
            <a:avLst/>
          </a:prstGeom>
          <a:noFill/>
          <a:ln w="9525" cap="flat" algn="ctr">
            <a:solidFill>
              <a:srgbClr val="000000"/>
            </a:solidFill>
            <a:prstDash val="solid"/>
            <a:miter lim="800000"/>
            <a:headEnd type="none" w="med" len="med"/>
            <a:tailEnd type="none" w="med" len="med"/>
          </a:ln>
        </p:spPr>
      </p:pic>
      <p:pic>
        <p:nvPicPr>
          <p:cNvPr id="8" name="Picture 2">
            <a:extLst>
              <a:ext uri="{FF2B5EF4-FFF2-40B4-BE49-F238E27FC236}">
                <a16:creationId xmlns:a16="http://schemas.microsoft.com/office/drawing/2014/main" id="{BDC65AD0-8339-4981-A55D-D5245FEB3896}"/>
              </a:ext>
            </a:extLst>
          </p:cNvPr>
          <p:cNvPicPr preferRelativeResize="0">
            <a:picLocks noChangeArrowheads="1"/>
          </p:cNvPicPr>
          <p:nvPr/>
        </p:nvPicPr>
        <p:blipFill>
          <a:blip r:embed="rId3" cstate="print"/>
          <a:srcRect/>
          <a:stretch>
            <a:fillRect/>
          </a:stretch>
        </p:blipFill>
        <p:spPr bwMode="auto">
          <a:xfrm>
            <a:off x="1518544" y="3571805"/>
            <a:ext cx="1693333" cy="1693333"/>
          </a:xfrm>
          <a:prstGeom prst="rect">
            <a:avLst/>
          </a:prstGeom>
          <a:noFill/>
          <a:ln w="9525" cap="flat" algn="ctr">
            <a:solidFill>
              <a:srgbClr val="000000"/>
            </a:solidFill>
            <a:prstDash val="solid"/>
            <a:miter lim="800000"/>
            <a:headEnd type="none" w="med" len="med"/>
            <a:tailEnd type="none" w="med" len="med"/>
          </a:ln>
        </p:spPr>
      </p:pic>
      <p:sp>
        <p:nvSpPr>
          <p:cNvPr id="9" name="TextBox 15">
            <a:extLst>
              <a:ext uri="{FF2B5EF4-FFF2-40B4-BE49-F238E27FC236}">
                <a16:creationId xmlns:a16="http://schemas.microsoft.com/office/drawing/2014/main" id="{4B0D5A4A-709A-4B70-8FD2-E0D6E3448BB3}"/>
              </a:ext>
            </a:extLst>
          </p:cNvPr>
          <p:cNvSpPr>
            <a:spLocks noChangeArrowheads="1"/>
          </p:cNvSpPr>
          <p:nvPr/>
        </p:nvSpPr>
        <p:spPr bwMode="auto">
          <a:xfrm>
            <a:off x="1083452" y="2544423"/>
            <a:ext cx="2573867" cy="617733"/>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dirty="0">
                <a:solidFill>
                  <a:srgbClr val="008000"/>
                </a:solidFill>
                <a:latin typeface="腾讯体 W3" panose="020C04030202040F0204" pitchFamily="34" charset="-122"/>
                <a:ea typeface="腾讯体 W3" panose="020C04030202040F0204" pitchFamily="34" charset="-122"/>
              </a:rPr>
              <a:t>第一台微型计算机</a:t>
            </a:r>
            <a:endParaRPr lang="en-US" altLang="zh-CN" sz="1707" b="1" dirty="0">
              <a:solidFill>
                <a:srgbClr val="008000"/>
              </a:solidFill>
              <a:latin typeface="腾讯体 W3" panose="020C04030202040F0204" pitchFamily="34" charset="-122"/>
              <a:ea typeface="腾讯体 W3" panose="020C04030202040F0204" pitchFamily="34" charset="-122"/>
            </a:endParaRPr>
          </a:p>
          <a:p>
            <a:pPr algn="ctr"/>
            <a:r>
              <a:rPr lang="en-US" altLang="en-US" sz="1707" b="1" dirty="0">
                <a:solidFill>
                  <a:srgbClr val="008000"/>
                </a:solidFill>
                <a:latin typeface="腾讯体 W3" panose="020C04030202040F0204" pitchFamily="34" charset="-122"/>
                <a:ea typeface="腾讯体 W3" panose="020C04030202040F0204" pitchFamily="34" charset="-122"/>
              </a:rPr>
              <a:t>——Altair 8800</a:t>
            </a:r>
            <a:endParaRPr lang="zh-CN" altLang="en-US" sz="1707" b="1" dirty="0">
              <a:solidFill>
                <a:srgbClr val="008000"/>
              </a:solidFill>
              <a:latin typeface="腾讯体 W3" panose="020C04030202040F0204" pitchFamily="34" charset="-122"/>
              <a:ea typeface="腾讯体 W3" panose="020C04030202040F0204" pitchFamily="34" charset="-122"/>
            </a:endParaRPr>
          </a:p>
        </p:txBody>
      </p:sp>
      <p:sp>
        <p:nvSpPr>
          <p:cNvPr id="10" name="TextBox 16">
            <a:extLst>
              <a:ext uri="{FF2B5EF4-FFF2-40B4-BE49-F238E27FC236}">
                <a16:creationId xmlns:a16="http://schemas.microsoft.com/office/drawing/2014/main" id="{51D2006D-9A0B-46CB-A173-888873023AD8}"/>
              </a:ext>
            </a:extLst>
          </p:cNvPr>
          <p:cNvSpPr>
            <a:spLocks noChangeArrowheads="1"/>
          </p:cNvSpPr>
          <p:nvPr/>
        </p:nvSpPr>
        <p:spPr bwMode="auto">
          <a:xfrm>
            <a:off x="1112318" y="5365920"/>
            <a:ext cx="2573867" cy="617733"/>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707" b="1" dirty="0">
                <a:solidFill>
                  <a:srgbClr val="008000"/>
                </a:solidFill>
                <a:latin typeface="腾讯体 W3" panose="020C04030202040F0204" pitchFamily="34" charset="-122"/>
                <a:ea typeface="腾讯体 W3" panose="020C04030202040F0204" pitchFamily="34" charset="-122"/>
              </a:rPr>
              <a:t>第一台个人计算机</a:t>
            </a:r>
            <a:endParaRPr lang="en-US" altLang="zh-CN" sz="1707" b="1" dirty="0">
              <a:solidFill>
                <a:srgbClr val="008000"/>
              </a:solidFill>
              <a:latin typeface="腾讯体 W3" panose="020C04030202040F0204" pitchFamily="34" charset="-122"/>
              <a:ea typeface="腾讯体 W3" panose="020C04030202040F0204" pitchFamily="34" charset="-122"/>
            </a:endParaRPr>
          </a:p>
          <a:p>
            <a:pPr algn="ctr"/>
            <a:r>
              <a:rPr lang="en-US" altLang="zh-CN" sz="1707" b="1" dirty="0">
                <a:solidFill>
                  <a:srgbClr val="008000"/>
                </a:solidFill>
                <a:latin typeface="腾讯体 W3" panose="020C04030202040F0204" pitchFamily="34" charset="-122"/>
                <a:ea typeface="腾讯体 W3" panose="020C04030202040F0204" pitchFamily="34" charset="-122"/>
              </a:rPr>
              <a:t>——</a:t>
            </a:r>
            <a:r>
              <a:rPr lang="en-US" altLang="en-US" sz="1707" b="1" dirty="0">
                <a:solidFill>
                  <a:srgbClr val="008000"/>
                </a:solidFill>
                <a:latin typeface="腾讯体 W3" panose="020C04030202040F0204" pitchFamily="34" charset="-122"/>
                <a:ea typeface="腾讯体 W3" panose="020C04030202040F0204" pitchFamily="34" charset="-122"/>
              </a:rPr>
              <a:t>IBM PC</a:t>
            </a:r>
            <a:endParaRPr lang="zh-CN" altLang="en-US" sz="1707" b="1" dirty="0">
              <a:solidFill>
                <a:srgbClr val="008000"/>
              </a:solidFill>
              <a:latin typeface="腾讯体 W3" panose="020C04030202040F0204" pitchFamily="34" charset="-122"/>
              <a:ea typeface="腾讯体 W3" panose="020C04030202040F0204" pitchFamily="34" charset="-122"/>
            </a:endParaRPr>
          </a:p>
        </p:txBody>
      </p:sp>
      <p:graphicFrame>
        <p:nvGraphicFramePr>
          <p:cNvPr id="3" name="表格 2">
            <a:extLst>
              <a:ext uri="{FF2B5EF4-FFF2-40B4-BE49-F238E27FC236}">
                <a16:creationId xmlns:a16="http://schemas.microsoft.com/office/drawing/2014/main" id="{48294A75-8C4C-44E1-9155-F8D086DAE5FC}"/>
              </a:ext>
            </a:extLst>
          </p:cNvPr>
          <p:cNvGraphicFramePr>
            <a:graphicFrameLocks noGrp="1"/>
          </p:cNvGraphicFramePr>
          <p:nvPr>
            <p:extLst>
              <p:ext uri="{D42A27DB-BD31-4B8C-83A1-F6EECF244321}">
                <p14:modId xmlns:p14="http://schemas.microsoft.com/office/powerpoint/2010/main" val="4182141090"/>
              </p:ext>
            </p:extLst>
          </p:nvPr>
        </p:nvGraphicFramePr>
        <p:xfrm>
          <a:off x="4504969" y="1621085"/>
          <a:ext cx="6603579" cy="3901440"/>
        </p:xfrm>
        <a:graphic>
          <a:graphicData uri="http://schemas.openxmlformats.org/drawingml/2006/table">
            <a:tbl>
              <a:tblPr firstRow="1" firstCol="1" bandRow="1">
                <a:tableStyleId>{5C22544A-7EE6-4342-B048-85BDC9FD1C3A}</a:tableStyleId>
              </a:tblPr>
              <a:tblGrid>
                <a:gridCol w="2636065">
                  <a:extLst>
                    <a:ext uri="{9D8B030D-6E8A-4147-A177-3AD203B41FA5}">
                      <a16:colId xmlns:a16="http://schemas.microsoft.com/office/drawing/2014/main" val="2311304421"/>
                    </a:ext>
                  </a:extLst>
                </a:gridCol>
                <a:gridCol w="3967514">
                  <a:extLst>
                    <a:ext uri="{9D8B030D-6E8A-4147-A177-3AD203B41FA5}">
                      <a16:colId xmlns:a16="http://schemas.microsoft.com/office/drawing/2014/main" val="1823785205"/>
                    </a:ext>
                  </a:extLst>
                </a:gridCol>
              </a:tblGrid>
              <a:tr h="0">
                <a:tc>
                  <a:txBody>
                    <a:bodyPr/>
                    <a:lstStyle/>
                    <a:p>
                      <a:pPr algn="ctr"/>
                      <a:r>
                        <a:rPr lang="zh-CN" sz="3200" kern="100">
                          <a:effectLst/>
                          <a:latin typeface="腾讯体 W3" panose="020C04030202040F0204" pitchFamily="34" charset="-122"/>
                          <a:ea typeface="腾讯体 W3" panose="020C04030202040F0204" pitchFamily="34" charset="-122"/>
                        </a:rPr>
                        <a:t>阶段</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a:effectLst/>
                          <a:latin typeface="腾讯体 W3" panose="020C04030202040F0204" pitchFamily="34" charset="-122"/>
                          <a:ea typeface="腾讯体 W3" panose="020C04030202040F0204" pitchFamily="34" charset="-122"/>
                        </a:rPr>
                        <a:t>第四阶段</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68911405"/>
                  </a:ext>
                </a:extLst>
              </a:tr>
              <a:tr h="0">
                <a:tc>
                  <a:txBody>
                    <a:bodyPr/>
                    <a:lstStyle/>
                    <a:p>
                      <a:pPr algn="ctr"/>
                      <a:r>
                        <a:rPr lang="zh-CN" sz="3200" kern="100">
                          <a:effectLst/>
                          <a:latin typeface="腾讯体 W3" panose="020C04030202040F0204" pitchFamily="34" charset="-122"/>
                          <a:ea typeface="腾讯体 W3" panose="020C04030202040F0204" pitchFamily="34" charset="-122"/>
                        </a:rPr>
                        <a:t>计算机技术</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a:effectLst/>
                          <a:latin typeface="腾讯体 W3" panose="020C04030202040F0204" pitchFamily="34" charset="-122"/>
                          <a:ea typeface="腾讯体 W3" panose="020C04030202040F0204" pitchFamily="34" charset="-122"/>
                        </a:rPr>
                        <a:t>大规模和超大规模集成电路</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8058371"/>
                  </a:ext>
                </a:extLst>
              </a:tr>
              <a:tr h="0">
                <a:tc>
                  <a:txBody>
                    <a:bodyPr/>
                    <a:lstStyle/>
                    <a:p>
                      <a:pPr algn="ctr"/>
                      <a:r>
                        <a:rPr lang="zh-CN" sz="3200" kern="100">
                          <a:effectLst/>
                          <a:latin typeface="腾讯体 W3" panose="020C04030202040F0204" pitchFamily="34" charset="-122"/>
                          <a:ea typeface="腾讯体 W3" panose="020C04030202040F0204" pitchFamily="34" charset="-122"/>
                        </a:rPr>
                        <a:t>软件技术</a:t>
                      </a:r>
                      <a:endParaRPr lang="zh-CN" sz="3200" kern="10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tc>
                  <a:txBody>
                    <a:bodyPr/>
                    <a:lstStyle/>
                    <a:p>
                      <a:pPr algn="ctr"/>
                      <a:r>
                        <a:rPr lang="zh-CN" sz="3200" kern="100" dirty="0">
                          <a:effectLst/>
                          <a:latin typeface="腾讯体 W3" panose="020C04030202040F0204" pitchFamily="34" charset="-122"/>
                          <a:ea typeface="腾讯体 W3" panose="020C04030202040F0204" pitchFamily="34" charset="-122"/>
                        </a:rPr>
                        <a:t>强大的桌面系统</a:t>
                      </a:r>
                    </a:p>
                    <a:p>
                      <a:pPr algn="ctr"/>
                      <a:r>
                        <a:rPr lang="zh-CN" sz="3200" kern="100" dirty="0">
                          <a:effectLst/>
                          <a:latin typeface="腾讯体 W3" panose="020C04030202040F0204" pitchFamily="34" charset="-122"/>
                          <a:ea typeface="腾讯体 W3" panose="020C04030202040F0204" pitchFamily="34" charset="-122"/>
                        </a:rPr>
                        <a:t>面向对象技术</a:t>
                      </a:r>
                    </a:p>
                    <a:p>
                      <a:pPr algn="ctr"/>
                      <a:r>
                        <a:rPr lang="en-US" sz="3200" kern="100" dirty="0">
                          <a:effectLst/>
                          <a:latin typeface="腾讯体 W3" panose="020C04030202040F0204" pitchFamily="34" charset="-122"/>
                          <a:ea typeface="腾讯体 W3" panose="020C04030202040F0204" pitchFamily="34" charset="-122"/>
                        </a:rPr>
                        <a:t>ES/AI</a:t>
                      </a:r>
                      <a:endParaRPr lang="zh-CN" sz="3200" kern="100" dirty="0">
                        <a:effectLst/>
                        <a:latin typeface="腾讯体 W3" panose="020C04030202040F0204" pitchFamily="34" charset="-122"/>
                        <a:ea typeface="腾讯体 W3" panose="020C04030202040F0204" pitchFamily="34" charset="-122"/>
                      </a:endParaRPr>
                    </a:p>
                    <a:p>
                      <a:pPr algn="ctr"/>
                      <a:r>
                        <a:rPr lang="zh-CN" sz="3200" kern="100" dirty="0">
                          <a:effectLst/>
                          <a:latin typeface="腾讯体 W3" panose="020C04030202040F0204" pitchFamily="34" charset="-122"/>
                          <a:ea typeface="腾讯体 W3" panose="020C04030202040F0204" pitchFamily="34" charset="-122"/>
                        </a:rPr>
                        <a:t>并行计算</a:t>
                      </a:r>
                    </a:p>
                    <a:p>
                      <a:pPr algn="ctr"/>
                      <a:r>
                        <a:rPr lang="zh-CN" sz="3200" kern="100" dirty="0">
                          <a:effectLst/>
                          <a:latin typeface="腾讯体 W3" panose="020C04030202040F0204" pitchFamily="34" charset="-122"/>
                          <a:ea typeface="腾讯体 W3" panose="020C04030202040F0204" pitchFamily="34" charset="-122"/>
                        </a:rPr>
                        <a:t>网络计算机</a:t>
                      </a:r>
                      <a:endParaRPr lang="zh-CN" sz="3200" kern="100" dirty="0">
                        <a:effectLst/>
                        <a:latin typeface="腾讯体 W3" panose="020C04030202040F0204" pitchFamily="34" charset="-122"/>
                        <a:ea typeface="腾讯体 W3" panose="020C04030202040F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258632463"/>
                  </a:ext>
                </a:extLst>
              </a:tr>
            </a:tbl>
          </a:graphicData>
        </a:graphic>
      </p:graphicFrame>
      <p:sp>
        <p:nvSpPr>
          <p:cNvPr id="11" name="标题 1">
            <a:extLst>
              <a:ext uri="{FF2B5EF4-FFF2-40B4-BE49-F238E27FC236}">
                <a16:creationId xmlns:a16="http://schemas.microsoft.com/office/drawing/2014/main" id="{66948A80-883D-584D-A3B4-17A05AE74444}"/>
              </a:ext>
            </a:extLst>
          </p:cNvPr>
          <p:cNvSpPr>
            <a:spLocks noGrp="1"/>
          </p:cNvSpPr>
          <p:nvPr>
            <p:ph type="title"/>
          </p:nvPr>
        </p:nvSpPr>
        <p:spPr>
          <a:xfrm>
            <a:off x="635961" y="0"/>
            <a:ext cx="10674590" cy="844601"/>
          </a:xfrm>
        </p:spPr>
        <p:txBody>
          <a:bodyPr/>
          <a:lstStyle/>
          <a:p>
            <a:r>
              <a:rPr lang="zh-CN" altLang="en-US" dirty="0"/>
              <a:t>（</a:t>
            </a:r>
            <a:r>
              <a:rPr lang="en-US" altLang="zh-CN" dirty="0"/>
              <a:t>4</a:t>
            </a:r>
            <a:r>
              <a:rPr lang="zh-CN" altLang="en-US" dirty="0"/>
              <a:t>）第四阶段  </a:t>
            </a:r>
            <a:r>
              <a:rPr lang="en-US" altLang="zh-CN" dirty="0"/>
              <a:t>70</a:t>
            </a:r>
            <a:r>
              <a:rPr lang="zh-CN" altLang="en-US" dirty="0"/>
              <a:t>年代初至今</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2497384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1.1 </a:t>
            </a:r>
            <a:r>
              <a:rPr lang="zh-CN" altLang="en-US" sz="6000" dirty="0">
                <a:latin typeface="腾讯体 W3" panose="020C04030202040F0204" pitchFamily="34" charset="-122"/>
                <a:ea typeface="腾讯体 W3" panose="020C04030202040F0204" pitchFamily="34" charset="-122"/>
              </a:rPr>
              <a:t>软件的发展历程</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3883088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5D030-E675-44C4-BCFF-1BFCC52A6727}"/>
              </a:ext>
            </a:extLst>
          </p:cNvPr>
          <p:cNvSpPr>
            <a:spLocks noGrp="1"/>
          </p:cNvSpPr>
          <p:nvPr>
            <p:ph type="title"/>
          </p:nvPr>
        </p:nvSpPr>
        <p:spPr/>
        <p:txBody>
          <a:bodyPr>
            <a:normAutofit/>
          </a:bodyPr>
          <a:lstStyle/>
          <a:p>
            <a:r>
              <a:rPr lang="zh-CN" altLang="en-US" dirty="0"/>
              <a:t>（</a:t>
            </a:r>
            <a:r>
              <a:rPr lang="en-US" altLang="zh-CN" dirty="0"/>
              <a:t>5</a:t>
            </a:r>
            <a:r>
              <a:rPr lang="zh-CN" altLang="en-US" dirty="0"/>
              <a:t>）未来计算机</a:t>
            </a:r>
          </a:p>
        </p:txBody>
      </p:sp>
      <p:sp>
        <p:nvSpPr>
          <p:cNvPr id="4" name="日期占位符 3">
            <a:extLst>
              <a:ext uri="{FF2B5EF4-FFF2-40B4-BE49-F238E27FC236}">
                <a16:creationId xmlns:a16="http://schemas.microsoft.com/office/drawing/2014/main" id="{2E789842-7F06-42EE-909C-86CFFACA3365}"/>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A94F6245-0F0E-43CF-B6FE-180B4C5B1240}"/>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F5EF0BEC-FA65-4FC5-9732-5B1E3A6FBA73}"/>
              </a:ext>
            </a:extLst>
          </p:cNvPr>
          <p:cNvSpPr>
            <a:spLocks noGrp="1"/>
          </p:cNvSpPr>
          <p:nvPr>
            <p:ph type="sldNum" sz="quarter" idx="12"/>
          </p:nvPr>
        </p:nvSpPr>
        <p:spPr/>
        <p:txBody>
          <a:bodyPr/>
          <a:lstStyle/>
          <a:p>
            <a:fld id="{5B3F3CCD-5AE8-4BDA-99FD-25BB3DCCC447}" type="slidenum">
              <a:rPr lang="zh-CN" altLang="en-US" smtClean="0"/>
              <a:pPr/>
              <a:t>30</a:t>
            </a:fld>
            <a:endParaRPr lang="zh-CN" altLang="en-US"/>
          </a:p>
        </p:txBody>
      </p:sp>
      <p:sp>
        <p:nvSpPr>
          <p:cNvPr id="7" name="TextBox 23">
            <a:extLst>
              <a:ext uri="{FF2B5EF4-FFF2-40B4-BE49-F238E27FC236}">
                <a16:creationId xmlns:a16="http://schemas.microsoft.com/office/drawing/2014/main" id="{71FC0A27-A07E-4EC6-9D2E-0B13F47ECC48}"/>
              </a:ext>
            </a:extLst>
          </p:cNvPr>
          <p:cNvSpPr>
            <a:spLocks noChangeArrowheads="1"/>
          </p:cNvSpPr>
          <p:nvPr/>
        </p:nvSpPr>
        <p:spPr bwMode="auto">
          <a:xfrm>
            <a:off x="725443" y="1380772"/>
            <a:ext cx="7300957" cy="4096455"/>
          </a:xfrm>
          <a:prstGeom prst="rect">
            <a:avLst/>
          </a:prstGeom>
          <a:noFill/>
          <a:ln w="9525" cap="flat" algn="ctr">
            <a:noFill/>
            <a:prstDash val="solid"/>
            <a:round/>
            <a:headEnd type="none" w="med" len="med"/>
            <a:tailEnd type="none" w="med" len="med"/>
          </a:ln>
          <a:effectLst/>
        </p:spPr>
        <p:txBody>
          <a:bodyPr/>
          <a:lstStyle/>
          <a:p>
            <a:pPr>
              <a:lnSpc>
                <a:spcPts val="3792"/>
              </a:lnSpc>
            </a:pPr>
            <a:r>
              <a:rPr lang="zh-CN" altLang="en-US" sz="1517"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从</a:t>
            </a:r>
            <a:r>
              <a:rPr lang="en-US" altLang="en-US" sz="1517"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20</a:t>
            </a:r>
            <a:r>
              <a:rPr lang="zh-CN" altLang="en-US" sz="1517"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世纪</a:t>
            </a:r>
            <a:r>
              <a:rPr lang="en-US" altLang="en-US" sz="1517"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80</a:t>
            </a:r>
            <a:r>
              <a:rPr lang="zh-CN" altLang="en-US" sz="1517"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年代开始，日本、美国、欧洲等发达国家都宣布开始新一代计算机的研究。人们普遍认为新一代计算机应该是</a:t>
            </a:r>
            <a:r>
              <a:rPr lang="zh-CN" altLang="en-US" sz="1517" dirty="0">
                <a:solidFill>
                  <a:srgbClr val="00B050"/>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智能型的</a:t>
            </a:r>
            <a:r>
              <a:rPr lang="zh-CN" altLang="en-US" sz="1517" dirty="0">
                <a:solidFill>
                  <a:srgbClr val="403152"/>
                </a:solidFill>
                <a:effectLst>
                  <a:outerShdw blurRad="38100" dist="38100" dir="2700000" algn="tl">
                    <a:srgbClr val="C0C0C0"/>
                  </a:outerShdw>
                </a:effectLst>
                <a:latin typeface="腾讯体 W3" panose="020C04030202040F0204" pitchFamily="34" charset="-122"/>
                <a:ea typeface="腾讯体 W3" panose="020C04030202040F0204" pitchFamily="34" charset="-122"/>
              </a:rPr>
              <a:t>，它能模拟人的智能行为，理解人类自然语言，并继续向着微型化、网络化发展。综合起来大概有以下几个研究方向。</a:t>
            </a:r>
          </a:p>
          <a:p>
            <a:pPr lvl="1">
              <a:lnSpc>
                <a:spcPts val="2844"/>
              </a:lnSpc>
            </a:pPr>
            <a:r>
              <a:rPr lang="en-US" altLang="en-US" sz="1896" dirty="0">
                <a:solidFill>
                  <a:srgbClr val="800000"/>
                </a:solidFill>
                <a:latin typeface="腾讯体 W3" panose="020C04030202040F0204" pitchFamily="34" charset="-122"/>
                <a:ea typeface="腾讯体 W3" panose="020C04030202040F0204" pitchFamily="34" charset="-122"/>
                <a:sym typeface="Wingdings" pitchFamily="2" charset="2"/>
              </a:rPr>
              <a:t>  </a:t>
            </a:r>
            <a:r>
              <a:rPr lang="zh-CN" altLang="en-US" sz="1896" dirty="0">
                <a:solidFill>
                  <a:srgbClr val="800000"/>
                </a:solidFill>
                <a:latin typeface="腾讯体 W3" panose="020C04030202040F0204" pitchFamily="34" charset="-122"/>
                <a:ea typeface="腾讯体 W3" panose="020C04030202040F0204" pitchFamily="34" charset="-122"/>
                <a:sym typeface="Wingdings" pitchFamily="2" charset="2"/>
              </a:rPr>
              <a:t>光计算机</a:t>
            </a:r>
          </a:p>
          <a:p>
            <a:pPr lvl="1">
              <a:lnSpc>
                <a:spcPts val="2844"/>
              </a:lnSpc>
            </a:pPr>
            <a:r>
              <a:rPr lang="en-US" altLang="en-US" sz="1896" dirty="0">
                <a:solidFill>
                  <a:srgbClr val="800000"/>
                </a:solidFill>
                <a:latin typeface="腾讯体 W3" panose="020C04030202040F0204" pitchFamily="34" charset="-122"/>
                <a:ea typeface="腾讯体 W3" panose="020C04030202040F0204" pitchFamily="34" charset="-122"/>
                <a:sym typeface="Wingdings" pitchFamily="2" charset="2"/>
              </a:rPr>
              <a:t>  </a:t>
            </a:r>
            <a:r>
              <a:rPr lang="zh-CN" altLang="en-US" sz="1896" dirty="0">
                <a:solidFill>
                  <a:srgbClr val="800000"/>
                </a:solidFill>
                <a:latin typeface="腾讯体 W3" panose="020C04030202040F0204" pitchFamily="34" charset="-122"/>
                <a:ea typeface="腾讯体 W3" panose="020C04030202040F0204" pitchFamily="34" charset="-122"/>
                <a:sym typeface="Wingdings" pitchFamily="2" charset="2"/>
              </a:rPr>
              <a:t>超导计算机</a:t>
            </a:r>
          </a:p>
          <a:p>
            <a:pPr lvl="1">
              <a:lnSpc>
                <a:spcPts val="2844"/>
              </a:lnSpc>
              <a:buFont typeface="Wingdings" pitchFamily="2" charset="2"/>
              <a:buChar char="l"/>
            </a:pPr>
            <a:r>
              <a:rPr lang="zh-CN" altLang="en-US" sz="1896" dirty="0">
                <a:solidFill>
                  <a:srgbClr val="800000"/>
                </a:solidFill>
                <a:latin typeface="腾讯体 W3" panose="020C04030202040F0204" pitchFamily="34" charset="-122"/>
                <a:ea typeface="腾讯体 W3" panose="020C04030202040F0204" pitchFamily="34" charset="-122"/>
                <a:sym typeface="Wingdings" pitchFamily="2" charset="2"/>
              </a:rPr>
              <a:t>  生物计算机</a:t>
            </a:r>
            <a:endParaRPr lang="en-US" altLang="zh-CN" sz="1896" dirty="0">
              <a:solidFill>
                <a:srgbClr val="800000"/>
              </a:solidFill>
              <a:latin typeface="腾讯体 W3" panose="020C04030202040F0204" pitchFamily="34" charset="-122"/>
              <a:ea typeface="腾讯体 W3" panose="020C04030202040F0204" pitchFamily="34" charset="-122"/>
              <a:sym typeface="Wingdings" pitchFamily="2" charset="2"/>
            </a:endParaRPr>
          </a:p>
          <a:p>
            <a:pPr lvl="1">
              <a:lnSpc>
                <a:spcPts val="2844"/>
              </a:lnSpc>
              <a:buFont typeface="Wingdings" pitchFamily="2" charset="2"/>
              <a:buChar char="l"/>
            </a:pPr>
            <a:r>
              <a:rPr lang="zh-CN" altLang="en-US" sz="1896" dirty="0">
                <a:solidFill>
                  <a:srgbClr val="800000"/>
                </a:solidFill>
                <a:latin typeface="腾讯体 W3" panose="020C04030202040F0204" pitchFamily="34" charset="-122"/>
                <a:ea typeface="腾讯体 W3" panose="020C04030202040F0204" pitchFamily="34" charset="-122"/>
                <a:sym typeface="Wingdings" pitchFamily="2" charset="2"/>
              </a:rPr>
              <a:t>  神经网络计算机</a:t>
            </a:r>
          </a:p>
          <a:p>
            <a:pPr lvl="1">
              <a:lnSpc>
                <a:spcPts val="2844"/>
              </a:lnSpc>
              <a:buFont typeface="Wingdings" pitchFamily="2" charset="2"/>
              <a:buChar char="l"/>
            </a:pPr>
            <a:r>
              <a:rPr lang="zh-CN" altLang="en-US" sz="1896" dirty="0">
                <a:solidFill>
                  <a:srgbClr val="800000"/>
                </a:solidFill>
                <a:latin typeface="腾讯体 W3" panose="020C04030202040F0204" pitchFamily="34" charset="-122"/>
                <a:ea typeface="腾讯体 W3" panose="020C04030202040F0204" pitchFamily="34" charset="-122"/>
                <a:sym typeface="Wingdings" pitchFamily="2" charset="2"/>
              </a:rPr>
              <a:t>  量子计算</a:t>
            </a:r>
            <a:endParaRPr lang="en-US" altLang="zh-CN" sz="1896" dirty="0">
              <a:solidFill>
                <a:srgbClr val="800000"/>
              </a:solidFill>
              <a:latin typeface="腾讯体 W3" panose="020C04030202040F0204" pitchFamily="34" charset="-122"/>
              <a:ea typeface="腾讯体 W3" panose="020C04030202040F0204" pitchFamily="34" charset="-122"/>
              <a:sym typeface="Wingdings" pitchFamily="2" charset="2"/>
            </a:endParaRPr>
          </a:p>
          <a:p>
            <a:pPr lvl="1">
              <a:lnSpc>
                <a:spcPts val="2844"/>
              </a:lnSpc>
              <a:buFont typeface="Wingdings" pitchFamily="2" charset="2"/>
              <a:buChar char="l"/>
            </a:pPr>
            <a:r>
              <a:rPr lang="en-US" altLang="zh-CN" sz="1896" dirty="0">
                <a:solidFill>
                  <a:srgbClr val="800000"/>
                </a:solidFill>
                <a:latin typeface="腾讯体 W3" panose="020C04030202040F0204" pitchFamily="34" charset="-122"/>
                <a:ea typeface="腾讯体 W3" panose="020C04030202040F0204" pitchFamily="34" charset="-122"/>
                <a:sym typeface="Wingdings" pitchFamily="2" charset="2"/>
              </a:rPr>
              <a:t>  ……</a:t>
            </a:r>
            <a:endParaRPr lang="zh-CN" altLang="en-US" sz="1896" dirty="0">
              <a:solidFill>
                <a:srgbClr val="800000"/>
              </a:solidFill>
              <a:latin typeface="腾讯体 W3" panose="020C04030202040F0204" pitchFamily="34" charset="-122"/>
              <a:ea typeface="腾讯体 W3" panose="020C04030202040F0204" pitchFamily="34" charset="-122"/>
              <a:sym typeface="Wingdings" pitchFamily="2" charset="2"/>
            </a:endParaRPr>
          </a:p>
        </p:txBody>
      </p:sp>
      <p:pic>
        <p:nvPicPr>
          <p:cNvPr id="8" name="Picture 2" descr="https://timgsa.baidu.com/timg?image&amp;quality=80&amp;size=b9999_10000&amp;sec=1575962172&amp;di=7599d2fb13e870136dd84e601a9c5ad8&amp;imgtype=jpg&amp;er=1&amp;src=http%3A%2F%2Fwww.xcctv.cn%2Fuploadfile%2F2019%2F1023%2F20191023084215984.jpeg">
            <a:extLst>
              <a:ext uri="{FF2B5EF4-FFF2-40B4-BE49-F238E27FC236}">
                <a16:creationId xmlns:a16="http://schemas.microsoft.com/office/drawing/2014/main" id="{691FDD7E-AD75-49B8-8F43-2103CBEFDA06}"/>
              </a:ext>
            </a:extLst>
          </p:cNvPr>
          <p:cNvPicPr>
            <a:picLocks noChangeAspect="1" noChangeArrowheads="1"/>
          </p:cNvPicPr>
          <p:nvPr/>
        </p:nvPicPr>
        <p:blipFill>
          <a:blip r:embed="rId3" cstate="print"/>
          <a:srcRect/>
          <a:stretch>
            <a:fillRect/>
          </a:stretch>
        </p:blipFill>
        <p:spPr bwMode="auto">
          <a:xfrm>
            <a:off x="8394891" y="3878211"/>
            <a:ext cx="2991061" cy="1570308"/>
          </a:xfrm>
          <a:prstGeom prst="rect">
            <a:avLst/>
          </a:prstGeom>
          <a:noFill/>
        </p:spPr>
      </p:pic>
      <p:pic>
        <p:nvPicPr>
          <p:cNvPr id="9" name="Picture 4" descr="https://timgsa.baidu.com/timg?image&amp;quality=80&amp;size=b9999_10000&amp;sec=1575367501749&amp;di=79487de46ac0346ac8295d3fdbf386a4&amp;imgtype=0&amp;src=http%3A%2F%2Fn.sinaimg.cn%2Ftech%2Ftransform%2F302%2Fw630h472%2F20191025%2F03d9-ihmipqw3636490.jpg">
            <a:extLst>
              <a:ext uri="{FF2B5EF4-FFF2-40B4-BE49-F238E27FC236}">
                <a16:creationId xmlns:a16="http://schemas.microsoft.com/office/drawing/2014/main" id="{01DED0DA-38D4-4B31-A771-91A81DC5FE98}"/>
              </a:ext>
            </a:extLst>
          </p:cNvPr>
          <p:cNvPicPr>
            <a:picLocks noChangeAspect="1" noChangeArrowheads="1"/>
          </p:cNvPicPr>
          <p:nvPr/>
        </p:nvPicPr>
        <p:blipFill>
          <a:blip r:embed="rId4" cstate="print"/>
          <a:srcRect/>
          <a:stretch>
            <a:fillRect/>
          </a:stretch>
        </p:blipFill>
        <p:spPr bwMode="auto">
          <a:xfrm>
            <a:off x="8508989" y="1286843"/>
            <a:ext cx="2451213" cy="1836463"/>
          </a:xfrm>
          <a:prstGeom prst="rect">
            <a:avLst/>
          </a:prstGeom>
          <a:noFill/>
        </p:spPr>
      </p:pic>
      <p:pic>
        <p:nvPicPr>
          <p:cNvPr id="10" name="Picture 6" descr="https://timgsa.baidu.com/timg?image&amp;quality=80&amp;size=b9999_10000&amp;sec=1575367588733&amp;di=edca144af8764557868cfa282390d217&amp;imgtype=0&amp;src=http%3A%2F%2Fwenhui.whb.cn%2Fu%2Fcms%2Fwww%2F201904%2F13230649ei4t.jpg">
            <a:extLst>
              <a:ext uri="{FF2B5EF4-FFF2-40B4-BE49-F238E27FC236}">
                <a16:creationId xmlns:a16="http://schemas.microsoft.com/office/drawing/2014/main" id="{2B2B845F-AC97-4B8A-9066-ED53439E3E7C}"/>
              </a:ext>
            </a:extLst>
          </p:cNvPr>
          <p:cNvPicPr>
            <a:picLocks noChangeAspect="1" noChangeArrowheads="1"/>
          </p:cNvPicPr>
          <p:nvPr/>
        </p:nvPicPr>
        <p:blipFill>
          <a:blip r:embed="rId5" cstate="print"/>
          <a:srcRect/>
          <a:stretch>
            <a:fillRect/>
          </a:stretch>
        </p:blipFill>
        <p:spPr bwMode="auto">
          <a:xfrm>
            <a:off x="3833007" y="3469094"/>
            <a:ext cx="3969631" cy="2544304"/>
          </a:xfrm>
          <a:prstGeom prst="rect">
            <a:avLst/>
          </a:prstGeom>
          <a:noFill/>
        </p:spPr>
      </p:pic>
    </p:spTree>
    <p:extLst>
      <p:ext uri="{BB962C8B-B14F-4D97-AF65-F5344CB8AC3E}">
        <p14:creationId xmlns:p14="http://schemas.microsoft.com/office/powerpoint/2010/main" val="3510615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1.2 </a:t>
            </a:r>
            <a:r>
              <a:rPr lang="zh-CN" altLang="en-US" sz="6000" dirty="0">
                <a:latin typeface="腾讯体 W3" panose="020C04030202040F0204" pitchFamily="34" charset="-122"/>
                <a:ea typeface="腾讯体 W3" panose="020C04030202040F0204" pitchFamily="34" charset="-122"/>
              </a:rPr>
              <a:t>软件的定义和特点</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99261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en-US" altLang="zh-CN" dirty="0"/>
              <a:t>1.</a:t>
            </a:r>
            <a:r>
              <a:rPr lang="zh-CN" altLang="en-US" dirty="0"/>
              <a:t> 软件的定义</a:t>
            </a:r>
          </a:p>
        </p:txBody>
      </p:sp>
      <p:sp>
        <p:nvSpPr>
          <p:cNvPr id="3" name="矩形 2">
            <a:extLst>
              <a:ext uri="{FF2B5EF4-FFF2-40B4-BE49-F238E27FC236}">
                <a16:creationId xmlns:a16="http://schemas.microsoft.com/office/drawing/2014/main" id="{EE49FE36-5220-4F13-B35D-4FC8438635AE}"/>
              </a:ext>
            </a:extLst>
          </p:cNvPr>
          <p:cNvSpPr/>
          <p:nvPr/>
        </p:nvSpPr>
        <p:spPr>
          <a:xfrm>
            <a:off x="1329108" y="2025132"/>
            <a:ext cx="2476273" cy="769441"/>
          </a:xfrm>
          <a:prstGeom prst="rect">
            <a:avLst/>
          </a:prstGeom>
        </p:spPr>
        <p:txBody>
          <a:bodyPr wrap="square">
            <a:spAutoFit/>
          </a:bodyPr>
          <a:lstStyle/>
          <a:p>
            <a:r>
              <a:rPr lang="en-US" altLang="zh-CN" sz="4400" dirty="0"/>
              <a:t>Program</a:t>
            </a:r>
            <a:endParaRPr lang="zh-CN" altLang="en-US" sz="4400" dirty="0"/>
          </a:p>
        </p:txBody>
      </p:sp>
      <p:sp>
        <p:nvSpPr>
          <p:cNvPr id="4" name="矩形 3">
            <a:extLst>
              <a:ext uri="{FF2B5EF4-FFF2-40B4-BE49-F238E27FC236}">
                <a16:creationId xmlns:a16="http://schemas.microsoft.com/office/drawing/2014/main" id="{D5611E94-A736-4EBF-807E-92C860F3B291}"/>
              </a:ext>
            </a:extLst>
          </p:cNvPr>
          <p:cNvSpPr/>
          <p:nvPr/>
        </p:nvSpPr>
        <p:spPr>
          <a:xfrm>
            <a:off x="7084291" y="2025132"/>
            <a:ext cx="2476273" cy="769441"/>
          </a:xfrm>
          <a:prstGeom prst="rect">
            <a:avLst/>
          </a:prstGeom>
        </p:spPr>
        <p:txBody>
          <a:bodyPr wrap="square">
            <a:spAutoFit/>
          </a:bodyPr>
          <a:lstStyle/>
          <a:p>
            <a:r>
              <a:rPr lang="en-US" altLang="zh-CN" sz="4400" dirty="0"/>
              <a:t>Software</a:t>
            </a:r>
            <a:endParaRPr lang="zh-CN" altLang="en-US" sz="4400" dirty="0"/>
          </a:p>
        </p:txBody>
      </p:sp>
      <p:sp>
        <p:nvSpPr>
          <p:cNvPr id="7" name="矩形 6">
            <a:extLst>
              <a:ext uri="{FF2B5EF4-FFF2-40B4-BE49-F238E27FC236}">
                <a16:creationId xmlns:a16="http://schemas.microsoft.com/office/drawing/2014/main" id="{E7ADB014-D56D-4DF3-A519-BC0F2AA35856}"/>
              </a:ext>
            </a:extLst>
          </p:cNvPr>
          <p:cNvSpPr/>
          <p:nvPr/>
        </p:nvSpPr>
        <p:spPr>
          <a:xfrm>
            <a:off x="1758254" y="3293987"/>
            <a:ext cx="1313180" cy="769441"/>
          </a:xfrm>
          <a:prstGeom prst="rect">
            <a:avLst/>
          </a:prstGeom>
        </p:spPr>
        <p:txBody>
          <a:bodyPr wrap="none">
            <a:spAutoFit/>
          </a:bodyPr>
          <a:lstStyle/>
          <a:p>
            <a:r>
              <a:rPr lang="zh-CN" altLang="zh-CN" sz="4400" dirty="0"/>
              <a:t>程序</a:t>
            </a:r>
            <a:endParaRPr lang="zh-CN" altLang="en-US" sz="4400" dirty="0"/>
          </a:p>
        </p:txBody>
      </p:sp>
      <p:sp>
        <p:nvSpPr>
          <p:cNvPr id="8" name="矩形 7">
            <a:extLst>
              <a:ext uri="{FF2B5EF4-FFF2-40B4-BE49-F238E27FC236}">
                <a16:creationId xmlns:a16="http://schemas.microsoft.com/office/drawing/2014/main" id="{8E4E6687-2DF3-48E8-B58C-1F9A6EDEFD08}"/>
              </a:ext>
            </a:extLst>
          </p:cNvPr>
          <p:cNvSpPr/>
          <p:nvPr/>
        </p:nvSpPr>
        <p:spPr>
          <a:xfrm>
            <a:off x="7654988" y="3205663"/>
            <a:ext cx="1313180" cy="769441"/>
          </a:xfrm>
          <a:prstGeom prst="rect">
            <a:avLst/>
          </a:prstGeom>
        </p:spPr>
        <p:txBody>
          <a:bodyPr wrap="none">
            <a:spAutoFit/>
          </a:bodyPr>
          <a:lstStyle/>
          <a:p>
            <a:r>
              <a:rPr lang="zh-CN" altLang="en-US" sz="4400" dirty="0"/>
              <a:t>软件</a:t>
            </a:r>
          </a:p>
        </p:txBody>
      </p:sp>
    </p:spTree>
    <p:extLst>
      <p:ext uri="{BB962C8B-B14F-4D97-AF65-F5344CB8AC3E}">
        <p14:creationId xmlns:p14="http://schemas.microsoft.com/office/powerpoint/2010/main" val="3954426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8294B6D-E9F0-4144-9877-AD083EE0D02C}"/>
              </a:ext>
            </a:extLst>
          </p:cNvPr>
          <p:cNvSpPr/>
          <p:nvPr/>
        </p:nvSpPr>
        <p:spPr>
          <a:xfrm>
            <a:off x="1136073" y="1408546"/>
            <a:ext cx="10483272" cy="4696690"/>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1927B53-A481-4B8D-B4F1-A1E3253E047A}"/>
              </a:ext>
            </a:extLst>
          </p:cNvPr>
          <p:cNvSpPr txBox="1"/>
          <p:nvPr/>
        </p:nvSpPr>
        <p:spPr>
          <a:xfrm>
            <a:off x="1440873" y="1588655"/>
            <a:ext cx="2419927" cy="646331"/>
          </a:xfrm>
          <a:prstGeom prst="rect">
            <a:avLst/>
          </a:prstGeom>
          <a:noFill/>
        </p:spPr>
        <p:txBody>
          <a:bodyPr wrap="square" rtlCol="0">
            <a:spAutoFit/>
          </a:bodyPr>
          <a:lstStyle/>
          <a:p>
            <a:r>
              <a:rPr lang="zh-CN" altLang="en-US" sz="3600" dirty="0"/>
              <a:t>软件</a:t>
            </a:r>
            <a:endParaRPr lang="zh-CN" altLang="en-US" dirty="0"/>
          </a:p>
        </p:txBody>
      </p:sp>
      <p:sp>
        <p:nvSpPr>
          <p:cNvPr id="5" name="矩形 4">
            <a:extLst>
              <a:ext uri="{FF2B5EF4-FFF2-40B4-BE49-F238E27FC236}">
                <a16:creationId xmlns:a16="http://schemas.microsoft.com/office/drawing/2014/main" id="{EFAFE9D7-5AC8-4CA4-859A-291DD216CAD9}"/>
              </a:ext>
            </a:extLst>
          </p:cNvPr>
          <p:cNvSpPr/>
          <p:nvPr/>
        </p:nvSpPr>
        <p:spPr>
          <a:xfrm>
            <a:off x="1588655" y="3352800"/>
            <a:ext cx="2789382" cy="1182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程序</a:t>
            </a:r>
          </a:p>
        </p:txBody>
      </p:sp>
      <p:sp>
        <p:nvSpPr>
          <p:cNvPr id="7" name="矩形 6">
            <a:extLst>
              <a:ext uri="{FF2B5EF4-FFF2-40B4-BE49-F238E27FC236}">
                <a16:creationId xmlns:a16="http://schemas.microsoft.com/office/drawing/2014/main" id="{CC7D96A1-B70B-4EFC-9EE3-63D3B41CF851}"/>
              </a:ext>
            </a:extLst>
          </p:cNvPr>
          <p:cNvSpPr/>
          <p:nvPr/>
        </p:nvSpPr>
        <p:spPr>
          <a:xfrm>
            <a:off x="4983018" y="3352800"/>
            <a:ext cx="2789382" cy="1182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数据</a:t>
            </a:r>
          </a:p>
        </p:txBody>
      </p:sp>
      <p:sp>
        <p:nvSpPr>
          <p:cNvPr id="8" name="矩形 7">
            <a:extLst>
              <a:ext uri="{FF2B5EF4-FFF2-40B4-BE49-F238E27FC236}">
                <a16:creationId xmlns:a16="http://schemas.microsoft.com/office/drawing/2014/main" id="{7725E66A-AD69-44C0-937E-9A466838438F}"/>
              </a:ext>
            </a:extLst>
          </p:cNvPr>
          <p:cNvSpPr/>
          <p:nvPr/>
        </p:nvSpPr>
        <p:spPr>
          <a:xfrm>
            <a:off x="8377381" y="3352800"/>
            <a:ext cx="2789382" cy="1182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文档</a:t>
            </a:r>
          </a:p>
        </p:txBody>
      </p:sp>
      <p:sp>
        <p:nvSpPr>
          <p:cNvPr id="9" name="标题 1">
            <a:extLst>
              <a:ext uri="{FF2B5EF4-FFF2-40B4-BE49-F238E27FC236}">
                <a16:creationId xmlns:a16="http://schemas.microsoft.com/office/drawing/2014/main" id="{3F633AE0-3ED6-0C41-9106-3A7008186F73}"/>
              </a:ext>
            </a:extLst>
          </p:cNvPr>
          <p:cNvSpPr>
            <a:spLocks noGrp="1"/>
          </p:cNvSpPr>
          <p:nvPr>
            <p:ph type="title"/>
          </p:nvPr>
        </p:nvSpPr>
        <p:spPr>
          <a:xfrm>
            <a:off x="635961" y="0"/>
            <a:ext cx="10674590" cy="844601"/>
          </a:xfrm>
        </p:spPr>
        <p:txBody>
          <a:bodyPr/>
          <a:lstStyle/>
          <a:p>
            <a:r>
              <a:rPr lang="en-US" altLang="zh-CN" dirty="0"/>
              <a:t>1.</a:t>
            </a:r>
            <a:r>
              <a:rPr lang="zh-CN" altLang="en-US" dirty="0"/>
              <a:t> 软件的定义</a:t>
            </a:r>
          </a:p>
        </p:txBody>
      </p:sp>
    </p:spTree>
    <p:extLst>
      <p:ext uri="{BB962C8B-B14F-4D97-AF65-F5344CB8AC3E}">
        <p14:creationId xmlns:p14="http://schemas.microsoft.com/office/powerpoint/2010/main" val="239392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04961C-7B67-492A-A4DB-14B794750E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610" y="944193"/>
            <a:ext cx="1723599" cy="212984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7A3524A-C7FD-4EFE-A56D-A35F03C61A1C}"/>
              </a:ext>
            </a:extLst>
          </p:cNvPr>
          <p:cNvPicPr>
            <a:picLocks noChangeAspect="1"/>
          </p:cNvPicPr>
          <p:nvPr/>
        </p:nvPicPr>
        <p:blipFill>
          <a:blip r:embed="rId4"/>
          <a:stretch>
            <a:fillRect/>
          </a:stretch>
        </p:blipFill>
        <p:spPr>
          <a:xfrm>
            <a:off x="608851" y="1110791"/>
            <a:ext cx="4255249" cy="2204792"/>
          </a:xfrm>
          <a:prstGeom prst="rect">
            <a:avLst/>
          </a:prstGeom>
        </p:spPr>
      </p:pic>
      <p:pic>
        <p:nvPicPr>
          <p:cNvPr id="8" name="图片 7">
            <a:extLst>
              <a:ext uri="{FF2B5EF4-FFF2-40B4-BE49-F238E27FC236}">
                <a16:creationId xmlns:a16="http://schemas.microsoft.com/office/drawing/2014/main" id="{7145263B-9B96-4A71-AF95-1D7EDAB3AD06}"/>
              </a:ext>
            </a:extLst>
          </p:cNvPr>
          <p:cNvPicPr>
            <a:picLocks noChangeAspect="1"/>
          </p:cNvPicPr>
          <p:nvPr/>
        </p:nvPicPr>
        <p:blipFill>
          <a:blip r:embed="rId5"/>
          <a:stretch>
            <a:fillRect/>
          </a:stretch>
        </p:blipFill>
        <p:spPr>
          <a:xfrm>
            <a:off x="6297843" y="3725345"/>
            <a:ext cx="4851132" cy="2302513"/>
          </a:xfrm>
          <a:prstGeom prst="rect">
            <a:avLst/>
          </a:prstGeom>
        </p:spPr>
      </p:pic>
      <p:pic>
        <p:nvPicPr>
          <p:cNvPr id="1028" name="Picture 4">
            <a:extLst>
              <a:ext uri="{FF2B5EF4-FFF2-40B4-BE49-F238E27FC236}">
                <a16:creationId xmlns:a16="http://schemas.microsoft.com/office/drawing/2014/main" id="{A1E65D9F-0561-4F2F-9AB8-4B7961EA40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7876" y="4138585"/>
            <a:ext cx="1716524" cy="171652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89ED980-675D-4D70-89C4-F8EA3E1A8C90}"/>
              </a:ext>
            </a:extLst>
          </p:cNvPr>
          <p:cNvSpPr txBox="1"/>
          <p:nvPr/>
        </p:nvSpPr>
        <p:spPr>
          <a:xfrm>
            <a:off x="8501454" y="3161765"/>
            <a:ext cx="1083755" cy="369332"/>
          </a:xfrm>
          <a:prstGeom prst="rect">
            <a:avLst/>
          </a:prstGeom>
          <a:noFill/>
        </p:spPr>
        <p:txBody>
          <a:bodyPr wrap="square">
            <a:spAutoFit/>
          </a:bodyPr>
          <a:lstStyle/>
          <a:p>
            <a:r>
              <a:rPr lang="zh-CN" altLang="en-US" dirty="0"/>
              <a:t>程序</a:t>
            </a:r>
          </a:p>
        </p:txBody>
      </p:sp>
      <p:sp>
        <p:nvSpPr>
          <p:cNvPr id="4" name="文本框 3">
            <a:extLst>
              <a:ext uri="{FF2B5EF4-FFF2-40B4-BE49-F238E27FC236}">
                <a16:creationId xmlns:a16="http://schemas.microsoft.com/office/drawing/2014/main" id="{1CEF187A-60EA-4969-B386-74F6ED240E51}"/>
              </a:ext>
            </a:extLst>
          </p:cNvPr>
          <p:cNvSpPr txBox="1"/>
          <p:nvPr/>
        </p:nvSpPr>
        <p:spPr>
          <a:xfrm>
            <a:off x="8501454" y="6027858"/>
            <a:ext cx="1083755" cy="369332"/>
          </a:xfrm>
          <a:prstGeom prst="rect">
            <a:avLst/>
          </a:prstGeom>
          <a:noFill/>
        </p:spPr>
        <p:txBody>
          <a:bodyPr wrap="square">
            <a:spAutoFit/>
          </a:bodyPr>
          <a:lstStyle/>
          <a:p>
            <a:r>
              <a:rPr lang="zh-CN" altLang="en-US" dirty="0"/>
              <a:t>数据</a:t>
            </a:r>
          </a:p>
        </p:txBody>
      </p:sp>
      <p:sp>
        <p:nvSpPr>
          <p:cNvPr id="5" name="文本框 4">
            <a:extLst>
              <a:ext uri="{FF2B5EF4-FFF2-40B4-BE49-F238E27FC236}">
                <a16:creationId xmlns:a16="http://schemas.microsoft.com/office/drawing/2014/main" id="{170F4D9B-8455-4952-9B1D-0A74E1A0D47C}"/>
              </a:ext>
            </a:extLst>
          </p:cNvPr>
          <p:cNvSpPr txBox="1"/>
          <p:nvPr/>
        </p:nvSpPr>
        <p:spPr>
          <a:xfrm>
            <a:off x="2292500" y="5998748"/>
            <a:ext cx="1083755" cy="369332"/>
          </a:xfrm>
          <a:prstGeom prst="rect">
            <a:avLst/>
          </a:prstGeom>
          <a:noFill/>
        </p:spPr>
        <p:txBody>
          <a:bodyPr wrap="square">
            <a:spAutoFit/>
          </a:bodyPr>
          <a:lstStyle/>
          <a:p>
            <a:r>
              <a:rPr lang="zh-CN" altLang="en-US" dirty="0"/>
              <a:t>文档</a:t>
            </a:r>
          </a:p>
        </p:txBody>
      </p:sp>
      <p:sp>
        <p:nvSpPr>
          <p:cNvPr id="12" name="标题 1">
            <a:extLst>
              <a:ext uri="{FF2B5EF4-FFF2-40B4-BE49-F238E27FC236}">
                <a16:creationId xmlns:a16="http://schemas.microsoft.com/office/drawing/2014/main" id="{AC80E18F-5DC7-3D47-9951-8EBC73FD7177}"/>
              </a:ext>
            </a:extLst>
          </p:cNvPr>
          <p:cNvSpPr>
            <a:spLocks noGrp="1"/>
          </p:cNvSpPr>
          <p:nvPr>
            <p:ph type="title"/>
          </p:nvPr>
        </p:nvSpPr>
        <p:spPr>
          <a:xfrm>
            <a:off x="635961" y="0"/>
            <a:ext cx="10674590" cy="844601"/>
          </a:xfrm>
        </p:spPr>
        <p:txBody>
          <a:bodyPr/>
          <a:lstStyle/>
          <a:p>
            <a:r>
              <a:rPr lang="en-US" altLang="zh-CN" dirty="0"/>
              <a:t>1.</a:t>
            </a:r>
            <a:r>
              <a:rPr lang="zh-CN" altLang="en-US" dirty="0"/>
              <a:t> 软件的定义</a:t>
            </a:r>
          </a:p>
        </p:txBody>
      </p:sp>
      <p:sp>
        <p:nvSpPr>
          <p:cNvPr id="13" name="文本框 12">
            <a:extLst>
              <a:ext uri="{FF2B5EF4-FFF2-40B4-BE49-F238E27FC236}">
                <a16:creationId xmlns:a16="http://schemas.microsoft.com/office/drawing/2014/main" id="{45D35DB9-B810-CC48-ADED-06101E483616}"/>
              </a:ext>
            </a:extLst>
          </p:cNvPr>
          <p:cNvSpPr txBox="1"/>
          <p:nvPr/>
        </p:nvSpPr>
        <p:spPr>
          <a:xfrm>
            <a:off x="2214356" y="3542418"/>
            <a:ext cx="1240044" cy="369332"/>
          </a:xfrm>
          <a:prstGeom prst="rect">
            <a:avLst/>
          </a:prstGeom>
          <a:noFill/>
        </p:spPr>
        <p:txBody>
          <a:bodyPr wrap="square">
            <a:spAutoFit/>
          </a:bodyPr>
          <a:lstStyle/>
          <a:p>
            <a:r>
              <a:rPr lang="zh-CN" altLang="en-US" dirty="0"/>
              <a:t>订票软件</a:t>
            </a:r>
          </a:p>
        </p:txBody>
      </p:sp>
    </p:spTree>
    <p:extLst>
      <p:ext uri="{BB962C8B-B14F-4D97-AF65-F5344CB8AC3E}">
        <p14:creationId xmlns:p14="http://schemas.microsoft.com/office/powerpoint/2010/main" val="1118598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en-US" altLang="zh-CN" dirty="0"/>
              <a:t>2.</a:t>
            </a:r>
            <a:r>
              <a:rPr lang="zh-CN" altLang="en-US" dirty="0"/>
              <a:t> 软件的特点</a:t>
            </a:r>
          </a:p>
        </p:txBody>
      </p:sp>
      <p:pic>
        <p:nvPicPr>
          <p:cNvPr id="3" name="图片 2">
            <a:extLst>
              <a:ext uri="{FF2B5EF4-FFF2-40B4-BE49-F238E27FC236}">
                <a16:creationId xmlns:a16="http://schemas.microsoft.com/office/drawing/2014/main" id="{6C0E823C-4B77-4670-B8DB-9085CC3557B9}"/>
              </a:ext>
            </a:extLst>
          </p:cNvPr>
          <p:cNvPicPr>
            <a:picLocks noChangeAspect="1"/>
          </p:cNvPicPr>
          <p:nvPr/>
        </p:nvPicPr>
        <p:blipFill>
          <a:blip r:embed="rId3"/>
          <a:stretch>
            <a:fillRect/>
          </a:stretch>
        </p:blipFill>
        <p:spPr>
          <a:xfrm>
            <a:off x="1072656" y="1238245"/>
            <a:ext cx="3222865" cy="4794833"/>
          </a:xfrm>
          <a:prstGeom prst="rect">
            <a:avLst/>
          </a:prstGeom>
        </p:spPr>
      </p:pic>
      <p:pic>
        <p:nvPicPr>
          <p:cNvPr id="4" name="图片 3">
            <a:extLst>
              <a:ext uri="{FF2B5EF4-FFF2-40B4-BE49-F238E27FC236}">
                <a16:creationId xmlns:a16="http://schemas.microsoft.com/office/drawing/2014/main" id="{F418E0F3-94F1-4741-9995-C658C0500BA9}"/>
              </a:ext>
            </a:extLst>
          </p:cNvPr>
          <p:cNvPicPr>
            <a:picLocks noChangeAspect="1"/>
          </p:cNvPicPr>
          <p:nvPr/>
        </p:nvPicPr>
        <p:blipFill>
          <a:blip r:embed="rId4"/>
          <a:stretch>
            <a:fillRect/>
          </a:stretch>
        </p:blipFill>
        <p:spPr>
          <a:xfrm>
            <a:off x="5657157" y="1043109"/>
            <a:ext cx="4528243" cy="5185106"/>
          </a:xfrm>
          <a:prstGeom prst="rect">
            <a:avLst/>
          </a:prstGeom>
        </p:spPr>
      </p:pic>
    </p:spTree>
    <p:extLst>
      <p:ext uri="{BB962C8B-B14F-4D97-AF65-F5344CB8AC3E}">
        <p14:creationId xmlns:p14="http://schemas.microsoft.com/office/powerpoint/2010/main" val="1039917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B4396DC-31E3-4CA3-8558-8271071020B6}"/>
              </a:ext>
            </a:extLst>
          </p:cNvPr>
          <p:cNvPicPr>
            <a:picLocks noGrp="1" noChangeAspect="1"/>
          </p:cNvPicPr>
          <p:nvPr>
            <p:ph idx="1"/>
          </p:nvPr>
        </p:nvPicPr>
        <p:blipFill rotWithShape="1">
          <a:blip r:embed="rId3"/>
          <a:srcRect l="672" t="21210" r="29232" b="-1778"/>
          <a:stretch/>
        </p:blipFill>
        <p:spPr>
          <a:xfrm>
            <a:off x="4415497" y="1695576"/>
            <a:ext cx="7574649" cy="3589763"/>
          </a:xfrm>
          <a:prstGeom prst="rect">
            <a:avLst/>
          </a:prstGeom>
        </p:spPr>
      </p:pic>
      <p:pic>
        <p:nvPicPr>
          <p:cNvPr id="5" name="Picture 2">
            <a:extLst>
              <a:ext uri="{FF2B5EF4-FFF2-40B4-BE49-F238E27FC236}">
                <a16:creationId xmlns:a16="http://schemas.microsoft.com/office/drawing/2014/main" id="{E458299C-D9BC-47B2-A73C-00C21805D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99" y="1016000"/>
            <a:ext cx="3498749" cy="521193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84C1C625-289C-F147-8E00-B6F79CD15A3E}"/>
              </a:ext>
            </a:extLst>
          </p:cNvPr>
          <p:cNvSpPr>
            <a:spLocks noGrp="1"/>
          </p:cNvSpPr>
          <p:nvPr>
            <p:ph type="title"/>
          </p:nvPr>
        </p:nvSpPr>
        <p:spPr>
          <a:xfrm>
            <a:off x="635961" y="0"/>
            <a:ext cx="10674590" cy="844601"/>
          </a:xfrm>
        </p:spPr>
        <p:txBody>
          <a:bodyPr/>
          <a:lstStyle/>
          <a:p>
            <a:r>
              <a:rPr lang="en-US" altLang="zh-CN" dirty="0"/>
              <a:t>2.</a:t>
            </a:r>
            <a:r>
              <a:rPr lang="zh-CN" altLang="en-US" dirty="0"/>
              <a:t> 软件的特点</a:t>
            </a:r>
          </a:p>
        </p:txBody>
      </p:sp>
    </p:spTree>
    <p:extLst>
      <p:ext uri="{BB962C8B-B14F-4D97-AF65-F5344CB8AC3E}">
        <p14:creationId xmlns:p14="http://schemas.microsoft.com/office/powerpoint/2010/main" val="718273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28AFF1F-3736-498E-83FD-9CD16D259E4C}"/>
              </a:ext>
            </a:extLst>
          </p:cNvPr>
          <p:cNvSpPr>
            <a:spLocks noGrp="1"/>
          </p:cNvSpPr>
          <p:nvPr>
            <p:ph idx="1"/>
          </p:nvPr>
        </p:nvSpPr>
        <p:spPr/>
        <p:txBody>
          <a:bodyPr>
            <a:normAutofit/>
          </a:bodyPr>
          <a:lstStyle/>
          <a:p>
            <a:r>
              <a:rPr lang="zh-CN" altLang="zh-CN" sz="2800" dirty="0"/>
              <a:t>相对计算机硬件而言，软件是一种抽象的逻辑实体，具有许多特点</a:t>
            </a:r>
            <a:endParaRPr lang="en-US" altLang="zh-CN" sz="2800" dirty="0"/>
          </a:p>
          <a:p>
            <a:pPr lvl="1">
              <a:buFont typeface="Wingdings" panose="05000000000000000000" pitchFamily="2" charset="2"/>
              <a:buChar char="u"/>
            </a:pPr>
            <a:r>
              <a:rPr lang="zh-CN" altLang="zh-CN" sz="2600" dirty="0"/>
              <a:t>不可见性</a:t>
            </a:r>
            <a:endParaRPr lang="en-US" altLang="zh-CN" sz="2600" dirty="0"/>
          </a:p>
          <a:p>
            <a:pPr lvl="1">
              <a:buFont typeface="Wingdings" panose="05000000000000000000" pitchFamily="2" charset="2"/>
              <a:buChar char="u"/>
            </a:pPr>
            <a:r>
              <a:rPr lang="zh-CN" altLang="zh-CN" sz="2600" dirty="0"/>
              <a:t>生产过程不明显</a:t>
            </a:r>
            <a:endParaRPr lang="en-US" altLang="zh-CN" sz="2600" dirty="0"/>
          </a:p>
          <a:p>
            <a:pPr lvl="1">
              <a:buFont typeface="Wingdings" panose="05000000000000000000" pitchFamily="2" charset="2"/>
              <a:buChar char="u"/>
            </a:pPr>
            <a:r>
              <a:rPr lang="zh-CN" altLang="zh-CN" sz="2600" dirty="0"/>
              <a:t>可变性</a:t>
            </a:r>
            <a:endParaRPr lang="en-US" altLang="zh-CN" sz="2600" dirty="0"/>
          </a:p>
          <a:p>
            <a:pPr lvl="1">
              <a:buFont typeface="Wingdings" panose="05000000000000000000" pitchFamily="2" charset="2"/>
              <a:buChar char="u"/>
            </a:pPr>
            <a:r>
              <a:rPr lang="zh-CN" altLang="zh-CN" sz="2600" dirty="0"/>
              <a:t>一致性</a:t>
            </a:r>
            <a:endParaRPr lang="zh-CN" altLang="en-US" sz="2600" dirty="0"/>
          </a:p>
        </p:txBody>
      </p:sp>
      <p:sp>
        <p:nvSpPr>
          <p:cNvPr id="5" name="标题 1">
            <a:extLst>
              <a:ext uri="{FF2B5EF4-FFF2-40B4-BE49-F238E27FC236}">
                <a16:creationId xmlns:a16="http://schemas.microsoft.com/office/drawing/2014/main" id="{4AD8DA3B-5D1E-484D-8548-C1BAFAAA993C}"/>
              </a:ext>
            </a:extLst>
          </p:cNvPr>
          <p:cNvSpPr>
            <a:spLocks noGrp="1"/>
          </p:cNvSpPr>
          <p:nvPr>
            <p:ph type="title"/>
          </p:nvPr>
        </p:nvSpPr>
        <p:spPr>
          <a:xfrm>
            <a:off x="635961" y="0"/>
            <a:ext cx="10674590" cy="844601"/>
          </a:xfrm>
        </p:spPr>
        <p:txBody>
          <a:bodyPr/>
          <a:lstStyle/>
          <a:p>
            <a:r>
              <a:rPr lang="en-US" altLang="zh-CN" dirty="0"/>
              <a:t>2.</a:t>
            </a:r>
            <a:r>
              <a:rPr lang="zh-CN" altLang="en-US" dirty="0"/>
              <a:t> 软件的特点</a:t>
            </a:r>
          </a:p>
        </p:txBody>
      </p:sp>
    </p:spTree>
    <p:extLst>
      <p:ext uri="{BB962C8B-B14F-4D97-AF65-F5344CB8AC3E}">
        <p14:creationId xmlns:p14="http://schemas.microsoft.com/office/powerpoint/2010/main" val="59784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1.3 </a:t>
            </a:r>
            <a:r>
              <a:rPr lang="zh-CN" altLang="en-US" sz="6000" dirty="0">
                <a:latin typeface="腾讯体 W3" panose="020C04030202040F0204" pitchFamily="34" charset="-122"/>
                <a:ea typeface="腾讯体 W3" panose="020C04030202040F0204" pitchFamily="34" charset="-122"/>
              </a:rPr>
              <a:t>软件危机</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698547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en-US" altLang="zh-CN" dirty="0"/>
              <a:t>1. </a:t>
            </a:r>
            <a:r>
              <a:rPr lang="zh-CN" altLang="en-US" dirty="0"/>
              <a:t>软件危机的产生背景</a:t>
            </a:r>
          </a:p>
        </p:txBody>
      </p:sp>
      <p:pic>
        <p:nvPicPr>
          <p:cNvPr id="1028" name="Picture 4">
            <a:extLst>
              <a:ext uri="{FF2B5EF4-FFF2-40B4-BE49-F238E27FC236}">
                <a16:creationId xmlns:a16="http://schemas.microsoft.com/office/drawing/2014/main" id="{FD027A61-D96B-4DF5-83CB-7CD14E6D8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182" y="2362200"/>
            <a:ext cx="5189266" cy="248016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FDF1891-9841-024E-A008-22FBA98F8B59}"/>
              </a:ext>
            </a:extLst>
          </p:cNvPr>
          <p:cNvSpPr/>
          <p:nvPr/>
        </p:nvSpPr>
        <p:spPr>
          <a:xfrm>
            <a:off x="2113002" y="5096039"/>
            <a:ext cx="1107996" cy="369332"/>
          </a:xfrm>
          <a:prstGeom prst="rect">
            <a:avLst/>
          </a:prstGeom>
        </p:spPr>
        <p:txBody>
          <a:bodyPr wrap="none">
            <a:spAutoFit/>
          </a:bodyPr>
          <a:lstStyle/>
          <a:p>
            <a:r>
              <a:rPr lang="zh-CN" altLang="zh-CN" dirty="0"/>
              <a:t>软件作坊</a:t>
            </a:r>
            <a:endParaRPr lang="zh-CN" altLang="en-US" dirty="0"/>
          </a:p>
        </p:txBody>
      </p:sp>
      <p:sp>
        <p:nvSpPr>
          <p:cNvPr id="5" name="矩形 4">
            <a:extLst>
              <a:ext uri="{FF2B5EF4-FFF2-40B4-BE49-F238E27FC236}">
                <a16:creationId xmlns:a16="http://schemas.microsoft.com/office/drawing/2014/main" id="{32B22AC2-9FA3-CA49-8B2D-E87A82A6A020}"/>
              </a:ext>
            </a:extLst>
          </p:cNvPr>
          <p:cNvSpPr/>
          <p:nvPr/>
        </p:nvSpPr>
        <p:spPr>
          <a:xfrm>
            <a:off x="7863008" y="5096039"/>
            <a:ext cx="1107996" cy="369332"/>
          </a:xfrm>
          <a:prstGeom prst="rect">
            <a:avLst/>
          </a:prstGeom>
        </p:spPr>
        <p:txBody>
          <a:bodyPr wrap="none">
            <a:spAutoFit/>
          </a:bodyPr>
          <a:lstStyle/>
          <a:p>
            <a:r>
              <a:rPr lang="zh-CN" altLang="zh-CN" dirty="0"/>
              <a:t>牛仔编程</a:t>
            </a:r>
            <a:endParaRPr lang="zh-CN" altLang="en-US" dirty="0"/>
          </a:p>
        </p:txBody>
      </p:sp>
      <p:pic>
        <p:nvPicPr>
          <p:cNvPr id="7" name="图片 6">
            <a:extLst>
              <a:ext uri="{FF2B5EF4-FFF2-40B4-BE49-F238E27FC236}">
                <a16:creationId xmlns:a16="http://schemas.microsoft.com/office/drawing/2014/main" id="{81622441-4851-B148-A5B4-65092ABEFBAE}"/>
              </a:ext>
            </a:extLst>
          </p:cNvPr>
          <p:cNvPicPr>
            <a:picLocks noChangeAspect="1"/>
          </p:cNvPicPr>
          <p:nvPr/>
        </p:nvPicPr>
        <p:blipFill>
          <a:blip r:embed="rId4"/>
          <a:stretch>
            <a:fillRect/>
          </a:stretch>
        </p:blipFill>
        <p:spPr>
          <a:xfrm>
            <a:off x="546100" y="2504869"/>
            <a:ext cx="4654549" cy="2200481"/>
          </a:xfrm>
          <a:prstGeom prst="rect">
            <a:avLst/>
          </a:prstGeom>
        </p:spPr>
      </p:pic>
      <p:sp>
        <p:nvSpPr>
          <p:cNvPr id="8" name="文本框 7">
            <a:extLst>
              <a:ext uri="{FF2B5EF4-FFF2-40B4-BE49-F238E27FC236}">
                <a16:creationId xmlns:a16="http://schemas.microsoft.com/office/drawing/2014/main" id="{E5319E60-AA98-4840-AD13-FC2C3DB75E00}"/>
              </a:ext>
            </a:extLst>
          </p:cNvPr>
          <p:cNvSpPr txBox="1"/>
          <p:nvPr/>
        </p:nvSpPr>
        <p:spPr>
          <a:xfrm>
            <a:off x="2320418" y="1098276"/>
            <a:ext cx="7305675" cy="922020"/>
          </a:xfrm>
          <a:prstGeom prst="rect">
            <a:avLst/>
          </a:prstGeom>
          <a:noFill/>
        </p:spPr>
        <p:txBody>
          <a:bodyPr wrap="square" rtlCol="0" anchor="t">
            <a:spAutoFit/>
          </a:bodyPr>
          <a:lstStyle/>
          <a:p>
            <a:r>
              <a:rPr lang="en-US" altLang="zh-CN" dirty="0"/>
              <a:t>       </a:t>
            </a:r>
            <a:r>
              <a:rPr lang="en-US" altLang="zh-CN" dirty="0">
                <a:latin typeface="腾讯体 W3" panose="020C04030202040F0204" pitchFamily="34" charset="-122"/>
                <a:ea typeface="腾讯体 W3" panose="020C04030202040F0204" pitchFamily="34" charset="-122"/>
                <a:cs typeface="腾讯体 W3" panose="020C04030202040F0204" pitchFamily="34" charset="-122"/>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rPr>
              <a:t>随着计算机硬件成本的降低，软件开始作为一种产品被广泛使用，开始出现以“软件作坊”的形式专职应别人的需求开发软件，“牛仔编程”模式兴起。</a:t>
            </a:r>
          </a:p>
        </p:txBody>
      </p:sp>
    </p:spTree>
    <p:extLst>
      <p:ext uri="{BB962C8B-B14F-4D97-AF65-F5344CB8AC3E}">
        <p14:creationId xmlns:p14="http://schemas.microsoft.com/office/powerpoint/2010/main" val="353227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 计算需求</a:t>
            </a:r>
          </a:p>
        </p:txBody>
      </p:sp>
      <p:sp>
        <p:nvSpPr>
          <p:cNvPr id="4" name="日期占位符 3"/>
          <p:cNvSpPr>
            <a:spLocks noGrp="1"/>
          </p:cNvSpPr>
          <p:nvPr>
            <p:ph type="dt" sz="half" idx="10"/>
          </p:nvPr>
        </p:nvSpPr>
        <p:spPr/>
        <p:txBody>
          <a:bodyPr/>
          <a:lstStyle/>
          <a:p>
            <a:fld id="{BD078A84-FE36-47B5-AC10-076EE1285D4A}" type="datetime1">
              <a:rPr lang="zh-CN" altLang="en-US" smtClean="0"/>
              <a:t>2020/9/14</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4</a:t>
            </a:fld>
            <a:endParaRPr lang="zh-CN" altLang="en-US"/>
          </a:p>
        </p:txBody>
      </p:sp>
      <p:pic>
        <p:nvPicPr>
          <p:cNvPr id="8" name="图片 7">
            <a:extLst>
              <a:ext uri="{FF2B5EF4-FFF2-40B4-BE49-F238E27FC236}">
                <a16:creationId xmlns:a16="http://schemas.microsoft.com/office/drawing/2014/main" id="{8F7CF656-9397-4A27-BECD-B6339BDC61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01681" y="1787038"/>
            <a:ext cx="3788257" cy="2231509"/>
          </a:xfrm>
          <a:prstGeom prst="rect">
            <a:avLst/>
          </a:prstGeom>
          <a:noFill/>
          <a:ln>
            <a:noFill/>
          </a:ln>
        </p:spPr>
      </p:pic>
      <p:pic>
        <p:nvPicPr>
          <p:cNvPr id="10" name="图片 9">
            <a:extLst>
              <a:ext uri="{FF2B5EF4-FFF2-40B4-BE49-F238E27FC236}">
                <a16:creationId xmlns:a16="http://schemas.microsoft.com/office/drawing/2014/main" id="{048D0B74-9C71-4C37-A057-9FD20E9C247B}"/>
              </a:ext>
            </a:extLst>
          </p:cNvPr>
          <p:cNvPicPr/>
          <p:nvPr/>
        </p:nvPicPr>
        <p:blipFill>
          <a:blip r:embed="rId4"/>
          <a:stretch>
            <a:fillRect/>
          </a:stretch>
        </p:blipFill>
        <p:spPr>
          <a:xfrm>
            <a:off x="6505639" y="1658446"/>
            <a:ext cx="3788257" cy="2493299"/>
          </a:xfrm>
          <a:prstGeom prst="rect">
            <a:avLst/>
          </a:prstGeom>
        </p:spPr>
      </p:pic>
      <p:sp>
        <p:nvSpPr>
          <p:cNvPr id="12" name="矩形 11">
            <a:extLst>
              <a:ext uri="{FF2B5EF4-FFF2-40B4-BE49-F238E27FC236}">
                <a16:creationId xmlns:a16="http://schemas.microsoft.com/office/drawing/2014/main" id="{316D55C8-A19F-4396-9658-985AA3867B55}"/>
              </a:ext>
            </a:extLst>
          </p:cNvPr>
          <p:cNvSpPr/>
          <p:nvPr/>
        </p:nvSpPr>
        <p:spPr>
          <a:xfrm>
            <a:off x="3172643" y="4280337"/>
            <a:ext cx="646331" cy="369332"/>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cs typeface="Times New Roman" panose="02020603050405020304" pitchFamily="18" charset="0"/>
              </a:rPr>
              <a:t>算筹</a:t>
            </a:r>
            <a:endParaRPr lang="zh-CN" altLang="en-US" dirty="0">
              <a:latin typeface="腾讯体 W3" panose="020C04030202040F0204" pitchFamily="34" charset="-122"/>
              <a:ea typeface="腾讯体 W3" panose="020C04030202040F0204" pitchFamily="34" charset="-122"/>
            </a:endParaRPr>
          </a:p>
        </p:txBody>
      </p:sp>
      <p:sp>
        <p:nvSpPr>
          <p:cNvPr id="14" name="矩形 13">
            <a:extLst>
              <a:ext uri="{FF2B5EF4-FFF2-40B4-BE49-F238E27FC236}">
                <a16:creationId xmlns:a16="http://schemas.microsoft.com/office/drawing/2014/main" id="{14D404C1-DF84-4CCF-99E3-A177077777FA}"/>
              </a:ext>
            </a:extLst>
          </p:cNvPr>
          <p:cNvSpPr/>
          <p:nvPr/>
        </p:nvSpPr>
        <p:spPr>
          <a:xfrm>
            <a:off x="7997457" y="4231640"/>
            <a:ext cx="1107996" cy="369332"/>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cs typeface="Times New Roman" panose="02020603050405020304" pitchFamily="18" charset="0"/>
              </a:rPr>
              <a:t>伊尚戈骨</a:t>
            </a:r>
            <a:endParaRPr lang="zh-CN" altLang="en-US" dirty="0">
              <a:latin typeface="腾讯体 W3" panose="020C04030202040F0204" pitchFamily="34" charset="-122"/>
              <a:ea typeface="腾讯体 W3" panose="020C04030202040F0204" pitchFamily="34" charset="-122"/>
            </a:endParaRPr>
          </a:p>
        </p:txBody>
      </p:sp>
      <p:sp>
        <p:nvSpPr>
          <p:cNvPr id="11" name="TextBox 17">
            <a:extLst>
              <a:ext uri="{FF2B5EF4-FFF2-40B4-BE49-F238E27FC236}">
                <a16:creationId xmlns:a16="http://schemas.microsoft.com/office/drawing/2014/main" id="{3B5E7A26-6078-9E40-BD64-3507F1C7BBB9}"/>
              </a:ext>
            </a:extLst>
          </p:cNvPr>
          <p:cNvSpPr>
            <a:spLocks noChangeArrowheads="1"/>
          </p:cNvSpPr>
          <p:nvPr/>
        </p:nvSpPr>
        <p:spPr bwMode="auto">
          <a:xfrm>
            <a:off x="4513489" y="4960984"/>
            <a:ext cx="2758168" cy="461665"/>
          </a:xfrm>
          <a:prstGeom prst="rect">
            <a:avLst/>
          </a:prstGeom>
          <a:noFill/>
          <a:ln w="9525" cap="flat" algn="ctr">
            <a:noFill/>
            <a:prstDash val="solid"/>
            <a:miter lim="800000"/>
            <a:headEnd type="none" w="med" len="med"/>
            <a:tailEnd type="none" w="med" len="med"/>
          </a:ln>
          <a:effectLst/>
        </p:spPr>
        <p:txBody>
          <a:bodyPr wrap="square">
            <a:spAutoFit/>
          </a:bodyPr>
          <a:lstStyle/>
          <a:p>
            <a:r>
              <a:rPr lang="zh-CN" altLang="en-US" sz="2400" b="1" dirty="0">
                <a:solidFill>
                  <a:srgbClr val="008000"/>
                </a:solidFill>
                <a:latin typeface="腾讯体 W3" panose="020C04030202040F0204" pitchFamily="34" charset="-122"/>
                <a:ea typeface="腾讯体 W3" panose="020C04030202040F0204" pitchFamily="34" charset="-122"/>
              </a:rPr>
              <a:t>计算需求早于文字</a:t>
            </a:r>
          </a:p>
        </p:txBody>
      </p:sp>
    </p:spTree>
    <p:extLst>
      <p:ext uri="{BB962C8B-B14F-4D97-AF65-F5344CB8AC3E}">
        <p14:creationId xmlns:p14="http://schemas.microsoft.com/office/powerpoint/2010/main" val="159132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327B62A-0F51-4239-AA55-0A7BB8979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042" y="2572695"/>
            <a:ext cx="4655384" cy="31059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14F45E-4B16-4263-A315-52069CEB1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612779"/>
            <a:ext cx="4538726" cy="3025817"/>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BF78DFF7-E582-1643-BCC2-2F1EE01BFDEC}"/>
              </a:ext>
            </a:extLst>
          </p:cNvPr>
          <p:cNvSpPr>
            <a:spLocks noGrp="1"/>
          </p:cNvSpPr>
          <p:nvPr>
            <p:ph type="title"/>
          </p:nvPr>
        </p:nvSpPr>
        <p:spPr>
          <a:xfrm>
            <a:off x="635961" y="0"/>
            <a:ext cx="10674590" cy="844601"/>
          </a:xfrm>
        </p:spPr>
        <p:txBody>
          <a:bodyPr/>
          <a:lstStyle/>
          <a:p>
            <a:r>
              <a:rPr lang="en-US" altLang="zh-CN" dirty="0"/>
              <a:t>1. </a:t>
            </a:r>
            <a:r>
              <a:rPr lang="zh-CN" altLang="en-US" dirty="0"/>
              <a:t>软件危机的产生背景</a:t>
            </a:r>
          </a:p>
        </p:txBody>
      </p:sp>
      <p:sp>
        <p:nvSpPr>
          <p:cNvPr id="5" name="文本框 4">
            <a:extLst>
              <a:ext uri="{FF2B5EF4-FFF2-40B4-BE49-F238E27FC236}">
                <a16:creationId xmlns:a16="http://schemas.microsoft.com/office/drawing/2014/main" id="{621A7485-A50B-334A-B303-743987625D2A}"/>
              </a:ext>
            </a:extLst>
          </p:cNvPr>
          <p:cNvSpPr txBox="1"/>
          <p:nvPr/>
        </p:nvSpPr>
        <p:spPr>
          <a:xfrm>
            <a:off x="1817688" y="1099548"/>
            <a:ext cx="7947025" cy="1198880"/>
          </a:xfrm>
          <a:prstGeom prst="rect">
            <a:avLst/>
          </a:prstGeom>
          <a:noFill/>
        </p:spPr>
        <p:txBody>
          <a:bodyPr wrap="square" rtlCol="0" anchor="t">
            <a:spAutoFit/>
          </a:bodyPr>
          <a:lstStyle/>
          <a:p>
            <a:r>
              <a:rPr lang="en-US" altLang="zh-CN" dirty="0">
                <a:latin typeface="腾讯体 W3" panose="020C04030202040F0204" pitchFamily="34" charset="-122"/>
                <a:ea typeface="腾讯体 W3" panose="020C04030202040F0204" pitchFamily="34" charset="-122"/>
                <a:cs typeface="腾讯体 W3" panose="020C04030202040F0204" pitchFamily="34" charset="-122"/>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rPr>
              <a:t>随着软件规模的不断扩大、功能的增强，以及软件数量的急剧膨胀，软件需求的日趋复杂，经常出现不能按时完成任务、产品质量得不到保障、工作效率低下和经费超出预算的现象。失败的软件开发项目屡见不鲜。“软件危机”就这样开始了！</a:t>
            </a:r>
          </a:p>
        </p:txBody>
      </p:sp>
    </p:spTree>
    <p:extLst>
      <p:ext uri="{BB962C8B-B14F-4D97-AF65-F5344CB8AC3E}">
        <p14:creationId xmlns:p14="http://schemas.microsoft.com/office/powerpoint/2010/main" val="173297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软件危机的定义</a:t>
            </a:r>
          </a:p>
        </p:txBody>
      </p:sp>
      <p:sp>
        <p:nvSpPr>
          <p:cNvPr id="3" name="内容占位符 2"/>
          <p:cNvSpPr>
            <a:spLocks noGrp="1"/>
          </p:cNvSpPr>
          <p:nvPr>
            <p:ph idx="1"/>
          </p:nvPr>
        </p:nvSpPr>
        <p:spPr/>
        <p:txBody>
          <a:bodyPr/>
          <a:lstStyle/>
          <a:p>
            <a:r>
              <a:rPr lang="zh-CN" altLang="zh-CN" dirty="0"/>
              <a:t>在</a:t>
            </a:r>
            <a:r>
              <a:rPr lang="en-US" altLang="zh-CN" dirty="0"/>
              <a:t>1968</a:t>
            </a:r>
            <a:r>
              <a:rPr lang="zh-CN" altLang="zh-CN" dirty="0"/>
              <a:t>年，北大西洋公约组织（</a:t>
            </a:r>
            <a:r>
              <a:rPr lang="en-US" altLang="zh-CN" dirty="0"/>
              <a:t>North Atlantic Treaty Organization</a:t>
            </a:r>
            <a:r>
              <a:rPr lang="zh-CN" altLang="zh-CN" dirty="0"/>
              <a:t>，</a:t>
            </a:r>
            <a:r>
              <a:rPr lang="en-US" altLang="zh-CN" dirty="0"/>
              <a:t>NATO</a:t>
            </a:r>
            <a:r>
              <a:rPr lang="zh-CN" altLang="zh-CN" dirty="0"/>
              <a:t>）的计算机科学家在联邦德国加米施召开的国际学术会议上第一次提出了</a:t>
            </a:r>
            <a:r>
              <a:rPr lang="en-US" altLang="zh-CN" dirty="0"/>
              <a:t>“</a:t>
            </a:r>
            <a:r>
              <a:rPr lang="zh-CN" altLang="zh-CN" dirty="0"/>
              <a:t>软件危机</a:t>
            </a:r>
            <a:r>
              <a:rPr lang="en-US" altLang="zh-CN" dirty="0"/>
              <a:t>”</a:t>
            </a:r>
            <a:r>
              <a:rPr lang="zh-CN" altLang="zh-CN" dirty="0"/>
              <a:t>（</a:t>
            </a:r>
            <a:r>
              <a:rPr lang="en-US" altLang="zh-CN" dirty="0"/>
              <a:t>Software Crisis</a:t>
            </a:r>
            <a:r>
              <a:rPr lang="zh-CN" altLang="zh-CN" dirty="0"/>
              <a:t>）一词</a:t>
            </a:r>
            <a:r>
              <a:rPr lang="zh-CN" altLang="en-US" dirty="0"/>
              <a:t>。</a:t>
            </a:r>
          </a:p>
        </p:txBody>
      </p:sp>
      <p:pic>
        <p:nvPicPr>
          <p:cNvPr id="5" name="图片 4">
            <a:extLst>
              <a:ext uri="{FF2B5EF4-FFF2-40B4-BE49-F238E27FC236}">
                <a16:creationId xmlns:a16="http://schemas.microsoft.com/office/drawing/2014/main" id="{742622A6-8B16-41B8-9CB7-3B59838DCF09}"/>
              </a:ext>
            </a:extLst>
          </p:cNvPr>
          <p:cNvPicPr>
            <a:picLocks noChangeAspect="1"/>
          </p:cNvPicPr>
          <p:nvPr/>
        </p:nvPicPr>
        <p:blipFill>
          <a:blip r:embed="rId3"/>
          <a:stretch>
            <a:fillRect/>
          </a:stretch>
        </p:blipFill>
        <p:spPr>
          <a:xfrm>
            <a:off x="142392" y="2301432"/>
            <a:ext cx="7625251" cy="2632744"/>
          </a:xfrm>
          <a:prstGeom prst="rect">
            <a:avLst/>
          </a:prstGeom>
        </p:spPr>
      </p:pic>
      <p:pic>
        <p:nvPicPr>
          <p:cNvPr id="7" name="图片 6">
            <a:extLst>
              <a:ext uri="{FF2B5EF4-FFF2-40B4-BE49-F238E27FC236}">
                <a16:creationId xmlns:a16="http://schemas.microsoft.com/office/drawing/2014/main" id="{09081450-03C4-44CD-849D-D7635935A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838" y="2301432"/>
            <a:ext cx="4277816" cy="2547464"/>
          </a:xfrm>
          <a:prstGeom prst="rect">
            <a:avLst/>
          </a:prstGeom>
        </p:spPr>
      </p:pic>
    </p:spTree>
    <p:extLst>
      <p:ext uri="{BB962C8B-B14F-4D97-AF65-F5344CB8AC3E}">
        <p14:creationId xmlns:p14="http://schemas.microsoft.com/office/powerpoint/2010/main" val="4181597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6F07B-547C-4AA7-A0AD-5AAB881A2799}"/>
              </a:ext>
            </a:extLst>
          </p:cNvPr>
          <p:cNvSpPr>
            <a:spLocks noGrp="1"/>
          </p:cNvSpPr>
          <p:nvPr>
            <p:ph type="title"/>
          </p:nvPr>
        </p:nvSpPr>
        <p:spPr/>
        <p:txBody>
          <a:bodyPr/>
          <a:lstStyle/>
          <a:p>
            <a:r>
              <a:rPr lang="en-US" altLang="zh-CN" dirty="0"/>
              <a:t>3. </a:t>
            </a:r>
            <a:r>
              <a:rPr lang="zh-CN" altLang="en-US" dirty="0"/>
              <a:t>软件危机的表现</a:t>
            </a:r>
          </a:p>
        </p:txBody>
      </p:sp>
      <p:sp>
        <p:nvSpPr>
          <p:cNvPr id="3" name="内容占位符 2">
            <a:extLst>
              <a:ext uri="{FF2B5EF4-FFF2-40B4-BE49-F238E27FC236}">
                <a16:creationId xmlns:a16="http://schemas.microsoft.com/office/drawing/2014/main" id="{7E627B8B-67BF-43B1-86F3-1DDF180FA276}"/>
              </a:ext>
            </a:extLst>
          </p:cNvPr>
          <p:cNvSpPr>
            <a:spLocks noGrp="1"/>
          </p:cNvSpPr>
          <p:nvPr>
            <p:ph idx="1"/>
          </p:nvPr>
        </p:nvSpPr>
        <p:spPr/>
        <p:txBody>
          <a:bodyPr/>
          <a:lstStyle/>
          <a:p>
            <a:r>
              <a:rPr lang="zh-CN" altLang="en-US" dirty="0"/>
              <a:t>（</a:t>
            </a:r>
            <a:r>
              <a:rPr lang="en-US" altLang="zh-CN" dirty="0"/>
              <a:t>1</a:t>
            </a:r>
            <a:r>
              <a:rPr lang="zh-CN" altLang="en-US" dirty="0"/>
              <a:t>）</a:t>
            </a:r>
            <a:r>
              <a:rPr lang="zh-CN" altLang="zh-CN" dirty="0"/>
              <a:t>开发出来的软件产品不能满足用户的需求，即软件产品的</a:t>
            </a:r>
            <a:r>
              <a:rPr lang="zh-CN" altLang="zh-CN" dirty="0">
                <a:solidFill>
                  <a:srgbClr val="00B050"/>
                </a:solidFill>
              </a:rPr>
              <a:t>功能或特性与需求不符</a:t>
            </a:r>
            <a:endParaRPr lang="en-US" altLang="zh-CN" dirty="0">
              <a:solidFill>
                <a:srgbClr val="00B050"/>
              </a:solidFill>
            </a:endParaRPr>
          </a:p>
          <a:p>
            <a:endParaRPr lang="en-US" altLang="zh-CN" dirty="0"/>
          </a:p>
          <a:p>
            <a:r>
              <a:rPr lang="zh-CN" altLang="en-US" dirty="0"/>
              <a:t>（</a:t>
            </a:r>
            <a:r>
              <a:rPr lang="en-US" altLang="zh-CN" dirty="0"/>
              <a:t>2</a:t>
            </a:r>
            <a:r>
              <a:rPr lang="zh-CN" altLang="en-US" dirty="0"/>
              <a:t>）</a:t>
            </a:r>
            <a:r>
              <a:rPr lang="zh-CN" altLang="zh-CN" dirty="0"/>
              <a:t>软件开发进度、成本估算不准确，开发</a:t>
            </a:r>
            <a:r>
              <a:rPr lang="zh-CN" altLang="zh-CN" dirty="0">
                <a:solidFill>
                  <a:srgbClr val="00B050"/>
                </a:solidFill>
              </a:rPr>
              <a:t>成本超预算</a:t>
            </a:r>
            <a:r>
              <a:rPr lang="zh-CN" altLang="zh-CN" dirty="0"/>
              <a:t>，实际</a:t>
            </a:r>
            <a:r>
              <a:rPr lang="zh-CN" altLang="zh-CN" dirty="0">
                <a:solidFill>
                  <a:srgbClr val="00B050"/>
                </a:solidFill>
              </a:rPr>
              <a:t>进度</a:t>
            </a:r>
            <a:r>
              <a:rPr lang="zh-CN" altLang="zh-CN" dirty="0"/>
              <a:t>比预定计划</a:t>
            </a:r>
            <a:r>
              <a:rPr lang="zh-CN" altLang="zh-CN" dirty="0">
                <a:solidFill>
                  <a:srgbClr val="00B050"/>
                </a:solidFill>
              </a:rPr>
              <a:t>落后</a:t>
            </a:r>
            <a:r>
              <a:rPr lang="zh-CN" altLang="zh-CN" dirty="0"/>
              <a:t>很多。</a:t>
            </a:r>
            <a:endParaRPr lang="en-US" altLang="zh-CN" dirty="0"/>
          </a:p>
          <a:p>
            <a:endParaRPr lang="en-US" altLang="zh-CN" dirty="0"/>
          </a:p>
          <a:p>
            <a:r>
              <a:rPr lang="zh-CN" altLang="en-US" dirty="0"/>
              <a:t>（</a:t>
            </a:r>
            <a:r>
              <a:rPr lang="en-US" altLang="zh-CN" dirty="0"/>
              <a:t>3</a:t>
            </a:r>
            <a:r>
              <a:rPr lang="zh-CN" altLang="en-US" dirty="0"/>
              <a:t>）</a:t>
            </a:r>
            <a:r>
              <a:rPr lang="zh-CN" altLang="zh-CN" dirty="0"/>
              <a:t>软件产品</a:t>
            </a:r>
            <a:r>
              <a:rPr lang="zh-CN" altLang="zh-CN" dirty="0">
                <a:solidFill>
                  <a:srgbClr val="00B050"/>
                </a:solidFill>
              </a:rPr>
              <a:t>质量难以得到保障</a:t>
            </a:r>
            <a:r>
              <a:rPr lang="zh-CN" altLang="zh-CN" dirty="0"/>
              <a:t>，难以发挥系统功能。</a:t>
            </a:r>
            <a:endParaRPr lang="en-US" altLang="zh-CN" dirty="0"/>
          </a:p>
          <a:p>
            <a:endParaRPr lang="en-US" altLang="zh-CN" dirty="0"/>
          </a:p>
          <a:p>
            <a:r>
              <a:rPr lang="zh-CN" altLang="en-US" dirty="0"/>
              <a:t>（</a:t>
            </a:r>
            <a:r>
              <a:rPr lang="en-US" altLang="zh-CN" dirty="0"/>
              <a:t>4</a:t>
            </a:r>
            <a:r>
              <a:rPr lang="zh-CN" altLang="en-US" dirty="0"/>
              <a:t>）</a:t>
            </a:r>
            <a:r>
              <a:rPr lang="zh-CN" altLang="zh-CN" dirty="0"/>
              <a:t>软件</a:t>
            </a:r>
            <a:r>
              <a:rPr lang="zh-CN" altLang="zh-CN" dirty="0">
                <a:solidFill>
                  <a:srgbClr val="00B050"/>
                </a:solidFill>
              </a:rPr>
              <a:t>开发生产率</a:t>
            </a:r>
            <a:r>
              <a:rPr lang="zh-CN" altLang="zh-CN" dirty="0"/>
              <a:t>的提高赶不上硬件的发展和人们需求的增长</a:t>
            </a:r>
            <a:endParaRPr lang="en-US" altLang="zh-CN" dirty="0"/>
          </a:p>
          <a:p>
            <a:endParaRPr lang="en-US" altLang="zh-CN" dirty="0"/>
          </a:p>
          <a:p>
            <a:r>
              <a:rPr lang="zh-CN" altLang="en-US" dirty="0"/>
              <a:t>（</a:t>
            </a:r>
            <a:r>
              <a:rPr lang="en-US" altLang="zh-CN" dirty="0"/>
              <a:t>5</a:t>
            </a:r>
            <a:r>
              <a:rPr lang="zh-CN" altLang="en-US" dirty="0"/>
              <a:t>）</a:t>
            </a:r>
            <a:r>
              <a:rPr lang="zh-CN" altLang="zh-CN" dirty="0"/>
              <a:t>相对硬件而言，软件的</a:t>
            </a:r>
            <a:r>
              <a:rPr lang="zh-CN" altLang="zh-CN" dirty="0">
                <a:solidFill>
                  <a:srgbClr val="00B050"/>
                </a:solidFill>
              </a:rPr>
              <a:t>成本比重</a:t>
            </a:r>
            <a:r>
              <a:rPr lang="zh-CN" altLang="zh-CN" dirty="0"/>
              <a:t>不断提高</a:t>
            </a:r>
          </a:p>
          <a:p>
            <a:endParaRPr lang="zh-CN" altLang="zh-CN" dirty="0"/>
          </a:p>
          <a:p>
            <a:endParaRPr lang="zh-CN" altLang="zh-CN" dirty="0"/>
          </a:p>
          <a:p>
            <a:endParaRPr lang="zh-CN" altLang="zh-CN" dirty="0"/>
          </a:p>
          <a:p>
            <a:endParaRPr lang="zh-CN" altLang="zh-CN" dirty="0"/>
          </a:p>
          <a:p>
            <a:endParaRPr lang="zh-CN" altLang="en-US" dirty="0"/>
          </a:p>
        </p:txBody>
      </p:sp>
    </p:spTree>
    <p:extLst>
      <p:ext uri="{BB962C8B-B14F-4D97-AF65-F5344CB8AC3E}">
        <p14:creationId xmlns:p14="http://schemas.microsoft.com/office/powerpoint/2010/main" val="695116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1.4 </a:t>
            </a:r>
            <a:r>
              <a:rPr lang="zh-CN" altLang="en-US" sz="6000" dirty="0">
                <a:latin typeface="腾讯体 W3" panose="020C04030202040F0204" pitchFamily="34" charset="-122"/>
                <a:ea typeface="腾讯体 W3" panose="020C04030202040F0204" pitchFamily="34" charset="-122"/>
              </a:rPr>
              <a:t>软件工程</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1555995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en-US" altLang="zh-CN" dirty="0"/>
              <a:t>1. </a:t>
            </a:r>
            <a:r>
              <a:rPr lang="zh-CN" altLang="en-US" dirty="0"/>
              <a:t>软件工程的产生背景</a:t>
            </a:r>
          </a:p>
        </p:txBody>
      </p:sp>
      <p:sp>
        <p:nvSpPr>
          <p:cNvPr id="3" name="内容占位符 2">
            <a:extLst>
              <a:ext uri="{FF2B5EF4-FFF2-40B4-BE49-F238E27FC236}">
                <a16:creationId xmlns:a16="http://schemas.microsoft.com/office/drawing/2014/main" id="{A1650C17-0BCB-4DD0-AB87-7B7FA4B2123A}"/>
              </a:ext>
            </a:extLst>
          </p:cNvPr>
          <p:cNvSpPr>
            <a:spLocks noGrp="1"/>
          </p:cNvSpPr>
          <p:nvPr>
            <p:ph idx="1"/>
          </p:nvPr>
        </p:nvSpPr>
        <p:spPr/>
        <p:txBody>
          <a:bodyPr>
            <a:normAutofit/>
          </a:bodyPr>
          <a:lstStyle/>
          <a:p>
            <a:pPr>
              <a:buFont typeface="Wingdings" pitchFamily="2" charset="2"/>
              <a:buChar char="l"/>
            </a:pPr>
            <a:endParaRPr lang="en-US" altLang="zh-CN" sz="2400" dirty="0"/>
          </a:p>
          <a:p>
            <a:pPr>
              <a:buFont typeface="Wingdings" pitchFamily="2" charset="2"/>
              <a:buChar char="l"/>
            </a:pPr>
            <a:r>
              <a:rPr lang="en-US" altLang="zh-CN" sz="2400" dirty="0"/>
              <a:t>NATO</a:t>
            </a:r>
            <a:r>
              <a:rPr lang="zh-CN" altLang="zh-CN" sz="2400" dirty="0"/>
              <a:t>（北约）的科技委员会召集近</a:t>
            </a:r>
            <a:r>
              <a:rPr lang="en-US" altLang="zh-CN" sz="2400" dirty="0"/>
              <a:t>50</a:t>
            </a:r>
            <a:r>
              <a:rPr lang="zh-CN" altLang="zh-CN" sz="2400" dirty="0"/>
              <a:t>名一流的编程人员、计算机科学家和工业界巨头，讨论和制定摆脱</a:t>
            </a:r>
            <a:r>
              <a:rPr lang="en-US" altLang="zh-CN" sz="2400" dirty="0"/>
              <a:t>“</a:t>
            </a:r>
            <a:r>
              <a:rPr lang="zh-CN" altLang="zh-CN" sz="2400" dirty="0"/>
              <a:t>软件危机</a:t>
            </a:r>
            <a:r>
              <a:rPr lang="en-US" altLang="zh-CN" sz="2400" dirty="0"/>
              <a:t>”</a:t>
            </a:r>
            <a:r>
              <a:rPr lang="zh-CN" altLang="zh-CN" sz="2400" dirty="0"/>
              <a:t>的对策。</a:t>
            </a:r>
            <a:endParaRPr lang="en-US" altLang="zh-CN" sz="2400" dirty="0"/>
          </a:p>
          <a:p>
            <a:pPr>
              <a:buFont typeface="Wingdings" pitchFamily="2" charset="2"/>
              <a:buChar char="l"/>
            </a:pPr>
            <a:r>
              <a:rPr lang="zh-CN" altLang="zh-CN" sz="2400" dirty="0"/>
              <a:t>提出</a:t>
            </a:r>
            <a:r>
              <a:rPr lang="en-US" altLang="zh-CN" sz="2400" dirty="0"/>
              <a:t>“</a:t>
            </a:r>
            <a:r>
              <a:rPr lang="zh-CN" altLang="zh-CN" sz="2400" dirty="0"/>
              <a:t>软件工程</a:t>
            </a:r>
            <a:r>
              <a:rPr lang="en-US" altLang="zh-CN" sz="2400" dirty="0"/>
              <a:t>”</a:t>
            </a:r>
            <a:r>
              <a:rPr lang="zh-CN" altLang="zh-CN" sz="2400" dirty="0"/>
              <a:t>的概念</a:t>
            </a:r>
            <a:r>
              <a:rPr lang="en-US" altLang="zh-CN" sz="2400" dirty="0"/>
              <a:t>:“</a:t>
            </a:r>
            <a:r>
              <a:rPr lang="zh-CN" altLang="zh-CN" sz="2400" dirty="0"/>
              <a:t>为了经济地获得可靠的和能在实际机器上高效运行的软件，而建立和使用的健全的工程规则。</a:t>
            </a:r>
            <a:r>
              <a:rPr lang="en-US" altLang="zh-CN" sz="2400" dirty="0"/>
              <a:t>”</a:t>
            </a:r>
            <a:endParaRPr lang="zh-CN" altLang="en-US" sz="2400" dirty="0"/>
          </a:p>
          <a:p>
            <a:endParaRPr lang="en-US" altLang="zh-CN" sz="2400" dirty="0"/>
          </a:p>
          <a:p>
            <a:endParaRPr lang="zh-CN" altLang="en-US" sz="2400" dirty="0"/>
          </a:p>
        </p:txBody>
      </p:sp>
      <p:pic>
        <p:nvPicPr>
          <p:cNvPr id="7" name="图片 6">
            <a:extLst>
              <a:ext uri="{FF2B5EF4-FFF2-40B4-BE49-F238E27FC236}">
                <a16:creationId xmlns:a16="http://schemas.microsoft.com/office/drawing/2014/main" id="{5EB6F550-2B8F-4983-A458-1D667F94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394" y="3230882"/>
            <a:ext cx="4886706" cy="2910061"/>
          </a:xfrm>
          <a:prstGeom prst="rect">
            <a:avLst/>
          </a:prstGeom>
        </p:spPr>
      </p:pic>
    </p:spTree>
    <p:extLst>
      <p:ext uri="{BB962C8B-B14F-4D97-AF65-F5344CB8AC3E}">
        <p14:creationId xmlns:p14="http://schemas.microsoft.com/office/powerpoint/2010/main" val="2833669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6F07B-547C-4AA7-A0AD-5AAB881A2799}"/>
              </a:ext>
            </a:extLst>
          </p:cNvPr>
          <p:cNvSpPr>
            <a:spLocks noGrp="1"/>
          </p:cNvSpPr>
          <p:nvPr>
            <p:ph type="title"/>
          </p:nvPr>
        </p:nvSpPr>
        <p:spPr/>
        <p:txBody>
          <a:bodyPr/>
          <a:lstStyle/>
          <a:p>
            <a:r>
              <a:rPr lang="en-US" altLang="zh-CN" dirty="0"/>
              <a:t>2. </a:t>
            </a:r>
            <a:r>
              <a:rPr lang="zh-CN" altLang="en-US" dirty="0"/>
              <a:t>软件工程的定义</a:t>
            </a:r>
          </a:p>
        </p:txBody>
      </p:sp>
      <p:sp>
        <p:nvSpPr>
          <p:cNvPr id="3" name="内容占位符 2">
            <a:extLst>
              <a:ext uri="{FF2B5EF4-FFF2-40B4-BE49-F238E27FC236}">
                <a16:creationId xmlns:a16="http://schemas.microsoft.com/office/drawing/2014/main" id="{7E627B8B-67BF-43B1-86F3-1DDF180FA276}"/>
              </a:ext>
            </a:extLst>
          </p:cNvPr>
          <p:cNvSpPr>
            <a:spLocks noGrp="1"/>
          </p:cNvSpPr>
          <p:nvPr>
            <p:ph idx="1"/>
          </p:nvPr>
        </p:nvSpPr>
        <p:spPr/>
        <p:txBody>
          <a:bodyPr/>
          <a:lstStyle/>
          <a:p>
            <a:pPr>
              <a:buFont typeface="Wingdings" pitchFamily="2" charset="2"/>
              <a:buChar char="l"/>
            </a:pPr>
            <a:r>
              <a:rPr lang="zh-CN" altLang="zh-CN" sz="3200" dirty="0"/>
              <a:t>软件工程应当使用已经建立的</a:t>
            </a:r>
            <a:r>
              <a:rPr lang="zh-CN" altLang="zh-CN" sz="3200" dirty="0">
                <a:solidFill>
                  <a:srgbClr val="00B050"/>
                </a:solidFill>
              </a:rPr>
              <a:t>工程学科</a:t>
            </a:r>
            <a:r>
              <a:rPr lang="zh-CN" altLang="zh-CN" sz="3200" dirty="0"/>
              <a:t>的基本原理和范型来解决所谓的软件危机</a:t>
            </a:r>
            <a:endParaRPr lang="en-US" altLang="zh-CN" sz="3200" dirty="0"/>
          </a:p>
          <a:p>
            <a:pPr>
              <a:buFont typeface="Wingdings" pitchFamily="2" charset="2"/>
              <a:buChar char="l"/>
            </a:pPr>
            <a:endParaRPr lang="en-US" altLang="zh-CN" dirty="0"/>
          </a:p>
          <a:p>
            <a:pPr>
              <a:buFont typeface="Wingdings" pitchFamily="2" charset="2"/>
              <a:buChar char="l"/>
            </a:pPr>
            <a:endParaRPr lang="en-US" altLang="zh-CN" dirty="0"/>
          </a:p>
          <a:p>
            <a:pPr>
              <a:buFont typeface="Wingdings" pitchFamily="2" charset="2"/>
              <a:buChar char="l"/>
            </a:pPr>
            <a:r>
              <a:rPr lang="zh-CN" altLang="zh-CN" sz="3200" dirty="0"/>
              <a:t>软件工程包含两个目标</a:t>
            </a:r>
            <a:endParaRPr lang="en-US" altLang="zh-CN" sz="3200" dirty="0"/>
          </a:p>
          <a:p>
            <a:pPr lvl="1">
              <a:buFont typeface="Wingdings" pitchFamily="2" charset="2"/>
              <a:buChar char="n"/>
            </a:pPr>
            <a:r>
              <a:rPr lang="zh-CN" altLang="zh-CN" sz="2800" dirty="0"/>
              <a:t>如何</a:t>
            </a:r>
            <a:r>
              <a:rPr lang="zh-CN" altLang="zh-CN" sz="2800" dirty="0">
                <a:solidFill>
                  <a:srgbClr val="00B050"/>
                </a:solidFill>
              </a:rPr>
              <a:t>开发</a:t>
            </a:r>
            <a:r>
              <a:rPr lang="zh-CN" altLang="zh-CN" sz="2800" dirty="0"/>
              <a:t>软件，以满足不断增长、日益复杂的需求</a:t>
            </a:r>
            <a:endParaRPr lang="en-US" altLang="zh-CN" sz="2800" dirty="0"/>
          </a:p>
          <a:p>
            <a:pPr lvl="1">
              <a:buFont typeface="Wingdings" pitchFamily="2" charset="2"/>
              <a:buChar char="n"/>
            </a:pPr>
            <a:r>
              <a:rPr lang="zh-CN" altLang="zh-CN" sz="2800" dirty="0"/>
              <a:t>如何</a:t>
            </a:r>
            <a:r>
              <a:rPr lang="zh-CN" altLang="zh-CN" sz="2800" dirty="0">
                <a:solidFill>
                  <a:srgbClr val="00B050"/>
                </a:solidFill>
              </a:rPr>
              <a:t>维护</a:t>
            </a:r>
            <a:r>
              <a:rPr lang="zh-CN" altLang="zh-CN" sz="2800" dirty="0"/>
              <a:t>数量不断膨胀的软件产品。</a:t>
            </a:r>
            <a:endParaRPr lang="en-US" altLang="zh-CN" sz="2800"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06085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627B8B-67BF-43B1-86F3-1DDF180FA276}"/>
              </a:ext>
            </a:extLst>
          </p:cNvPr>
          <p:cNvSpPr>
            <a:spLocks noGrp="1"/>
          </p:cNvSpPr>
          <p:nvPr>
            <p:ph idx="1"/>
          </p:nvPr>
        </p:nvSpPr>
        <p:spPr/>
        <p:txBody>
          <a:bodyPr/>
          <a:lstStyle/>
          <a:p>
            <a:pPr>
              <a:buFont typeface="Wingdings" pitchFamily="2" charset="2"/>
              <a:buChar char="l"/>
            </a:pPr>
            <a:r>
              <a:rPr lang="en-US" altLang="zh-CN" sz="2800" dirty="0"/>
              <a:t>IEEE</a:t>
            </a:r>
            <a:r>
              <a:rPr lang="zh-CN" altLang="zh-CN" sz="2800" dirty="0"/>
              <a:t>对软件工程的定义</a:t>
            </a:r>
            <a:r>
              <a:rPr lang="zh-CN" altLang="en-US" sz="2800" dirty="0"/>
              <a:t>：</a:t>
            </a:r>
            <a:endParaRPr lang="en-US" altLang="zh-CN" sz="2800" dirty="0"/>
          </a:p>
          <a:p>
            <a:pPr marL="0" indent="0">
              <a:buNone/>
            </a:pPr>
            <a:r>
              <a:rPr lang="zh-CN" altLang="zh-CN" sz="2800" dirty="0"/>
              <a:t>软件工程是将系统的、规范的、可度量的工程化方法应用于软件开发、运行和维护的全过程及上述方法的研究。</a:t>
            </a:r>
            <a:endParaRPr lang="en-US" altLang="zh-CN" sz="2800" dirty="0"/>
          </a:p>
          <a:p>
            <a:pPr>
              <a:buFont typeface="Wingdings" pitchFamily="2" charset="2"/>
              <a:buChar char="l"/>
            </a:pPr>
            <a:endParaRPr lang="en-US" altLang="zh-CN" dirty="0"/>
          </a:p>
          <a:p>
            <a:pPr marL="0" indent="0">
              <a:buNone/>
            </a:pPr>
            <a:endParaRPr lang="en-US" altLang="zh-CN" sz="2800" dirty="0"/>
          </a:p>
          <a:p>
            <a:pPr>
              <a:buFont typeface="Wingdings" pitchFamily="2" charset="2"/>
              <a:buChar char="l"/>
            </a:pPr>
            <a:r>
              <a:rPr lang="en-US" altLang="zh-CN" sz="2800" dirty="0"/>
              <a:t> </a:t>
            </a:r>
            <a:r>
              <a:rPr lang="zh-CN" altLang="zh-CN" sz="2800" dirty="0"/>
              <a:t>百科全书的定义：</a:t>
            </a:r>
            <a:endParaRPr lang="en-US" altLang="zh-CN" sz="2800" dirty="0"/>
          </a:p>
          <a:p>
            <a:r>
              <a:rPr lang="zh-CN" altLang="zh-CN" sz="2800" dirty="0"/>
              <a:t>软件工程是应用计算机科学、数学及管理科学等原理，开发软件的工程。</a:t>
            </a:r>
          </a:p>
          <a:p>
            <a:endParaRPr lang="zh-CN" altLang="en-US" dirty="0"/>
          </a:p>
        </p:txBody>
      </p:sp>
      <p:sp>
        <p:nvSpPr>
          <p:cNvPr id="4" name="标题 1">
            <a:extLst>
              <a:ext uri="{FF2B5EF4-FFF2-40B4-BE49-F238E27FC236}">
                <a16:creationId xmlns:a16="http://schemas.microsoft.com/office/drawing/2014/main" id="{7EFD14E3-71B7-CF43-884D-C1F4F4EE499A}"/>
              </a:ext>
            </a:extLst>
          </p:cNvPr>
          <p:cNvSpPr>
            <a:spLocks noGrp="1"/>
          </p:cNvSpPr>
          <p:nvPr>
            <p:ph type="title"/>
          </p:nvPr>
        </p:nvSpPr>
        <p:spPr>
          <a:xfrm>
            <a:off x="635961" y="0"/>
            <a:ext cx="10674590" cy="844601"/>
          </a:xfrm>
        </p:spPr>
        <p:txBody>
          <a:bodyPr/>
          <a:lstStyle/>
          <a:p>
            <a:r>
              <a:rPr lang="en-US" altLang="zh-CN" dirty="0"/>
              <a:t>2. </a:t>
            </a:r>
            <a:r>
              <a:rPr lang="zh-CN" altLang="en-US" dirty="0"/>
              <a:t>软件工程的定义</a:t>
            </a:r>
          </a:p>
        </p:txBody>
      </p:sp>
    </p:spTree>
    <p:extLst>
      <p:ext uri="{BB962C8B-B14F-4D97-AF65-F5344CB8AC3E}">
        <p14:creationId xmlns:p14="http://schemas.microsoft.com/office/powerpoint/2010/main" val="363063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6F07B-547C-4AA7-A0AD-5AAB881A2799}"/>
              </a:ext>
            </a:extLst>
          </p:cNvPr>
          <p:cNvSpPr>
            <a:spLocks noGrp="1"/>
          </p:cNvSpPr>
          <p:nvPr>
            <p:ph type="title"/>
          </p:nvPr>
        </p:nvSpPr>
        <p:spPr/>
        <p:txBody>
          <a:bodyPr/>
          <a:lstStyle/>
          <a:p>
            <a:r>
              <a:rPr lang="en-US" altLang="zh-CN" dirty="0"/>
              <a:t>3.</a:t>
            </a:r>
            <a:r>
              <a:rPr lang="zh-CN" altLang="zh-CN" dirty="0"/>
              <a:t>软件工程的基本原则</a:t>
            </a:r>
            <a:endParaRPr lang="zh-CN" altLang="en-US" dirty="0"/>
          </a:p>
        </p:txBody>
      </p:sp>
      <p:sp>
        <p:nvSpPr>
          <p:cNvPr id="3" name="内容占位符 2">
            <a:extLst>
              <a:ext uri="{FF2B5EF4-FFF2-40B4-BE49-F238E27FC236}">
                <a16:creationId xmlns:a16="http://schemas.microsoft.com/office/drawing/2014/main" id="{7E627B8B-67BF-43B1-86F3-1DDF180FA276}"/>
              </a:ext>
            </a:extLst>
          </p:cNvPr>
          <p:cNvSpPr>
            <a:spLocks noGrp="1"/>
          </p:cNvSpPr>
          <p:nvPr>
            <p:ph idx="1"/>
          </p:nvPr>
        </p:nvSpPr>
        <p:spPr/>
        <p:txBody>
          <a:bodyPr/>
          <a:lstStyle/>
          <a:p>
            <a:r>
              <a:rPr lang="en-US" altLang="zh-CN" sz="2400" dirty="0"/>
              <a:t>《</a:t>
            </a:r>
            <a:r>
              <a:rPr lang="zh-CN" altLang="en-US" sz="2400" dirty="0"/>
              <a:t>软件工程经济学</a:t>
            </a:r>
            <a:r>
              <a:rPr lang="en-US" altLang="zh-CN" sz="2400" dirty="0"/>
              <a:t>》</a:t>
            </a:r>
            <a:r>
              <a:rPr lang="zh-CN" altLang="en-US" sz="2400" dirty="0"/>
              <a:t>的作者</a:t>
            </a:r>
            <a:r>
              <a:rPr lang="en-US" altLang="zh-CN" sz="2400" dirty="0"/>
              <a:t>Barry W. </a:t>
            </a:r>
            <a:r>
              <a:rPr lang="en-US" altLang="zh-CN" sz="2400" dirty="0" err="1"/>
              <a:t>Beohm</a:t>
            </a:r>
            <a:r>
              <a:rPr lang="zh-CN" altLang="zh-CN" sz="2400" dirty="0"/>
              <a:t>综合多位专家学者的意见，并总结公司多年开发软件的经验，提出了软件工程的</a:t>
            </a:r>
            <a:r>
              <a:rPr lang="zh-CN" altLang="zh-CN" sz="2400" dirty="0">
                <a:solidFill>
                  <a:srgbClr val="00B050"/>
                </a:solidFill>
              </a:rPr>
              <a:t>七条基本原则</a:t>
            </a:r>
            <a:r>
              <a:rPr lang="zh-CN" altLang="zh-CN" sz="2400" dirty="0"/>
              <a:t>。</a:t>
            </a:r>
            <a:endParaRPr lang="zh-CN" altLang="en-US" sz="2400" dirty="0"/>
          </a:p>
          <a:p>
            <a:endParaRPr lang="zh-CN" altLang="en-US" dirty="0"/>
          </a:p>
        </p:txBody>
      </p:sp>
      <p:pic>
        <p:nvPicPr>
          <p:cNvPr id="4" name="Picture 4" descr="Barry Boehm">
            <a:extLst>
              <a:ext uri="{FF2B5EF4-FFF2-40B4-BE49-F238E27FC236}">
                <a16:creationId xmlns:a16="http://schemas.microsoft.com/office/drawing/2014/main" id="{F4DA85ED-C2DD-4430-B23A-12E2673CB84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39414" y="2323633"/>
            <a:ext cx="2552699" cy="3114675"/>
          </a:xfrm>
          <a:prstGeom prst="rect">
            <a:avLst/>
          </a:prstGeom>
          <a:noFill/>
          <a:ln>
            <a:noFill/>
          </a:ln>
        </p:spPr>
      </p:pic>
      <p:sp>
        <p:nvSpPr>
          <p:cNvPr id="5" name="矩形 4">
            <a:extLst>
              <a:ext uri="{FF2B5EF4-FFF2-40B4-BE49-F238E27FC236}">
                <a16:creationId xmlns:a16="http://schemas.microsoft.com/office/drawing/2014/main" id="{4C68063C-2610-4433-8EB4-2E353693428E}"/>
              </a:ext>
            </a:extLst>
          </p:cNvPr>
          <p:cNvSpPr/>
          <p:nvPr/>
        </p:nvSpPr>
        <p:spPr>
          <a:xfrm>
            <a:off x="3926633" y="5709507"/>
            <a:ext cx="3225563"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巴利</a:t>
            </a:r>
            <a:r>
              <a:rPr lang="en-US" altLang="zh-CN" kern="100" dirty="0">
                <a:latin typeface="MS Mincho" panose="02020609040205080304" pitchFamily="49" charset="-128"/>
                <a:cs typeface="MS Mincho" panose="02020609040205080304" pitchFamily="49" charset="-128"/>
              </a:rPr>
              <a:t>▪</a:t>
            </a:r>
            <a:r>
              <a:rPr lang="zh-CN" altLang="zh-CN" kern="100" dirty="0">
                <a:latin typeface="等线" panose="02010600030101010101" pitchFamily="2" charset="-122"/>
                <a:cs typeface="Times New Roman" panose="02020603050405020304" pitchFamily="18" charset="0"/>
              </a:rPr>
              <a:t>玻姆（</a:t>
            </a:r>
            <a:r>
              <a:rPr lang="en-US" altLang="zh-CN" kern="100" dirty="0">
                <a:latin typeface="等线" panose="02010600030101010101" pitchFamily="2" charset="-122"/>
                <a:cs typeface="Times New Roman" panose="02020603050405020304" pitchFamily="18" charset="0"/>
              </a:rPr>
              <a:t>Barry </a:t>
            </a:r>
            <a:r>
              <a:rPr lang="en-US" altLang="zh-CN" kern="100" dirty="0" err="1">
                <a:latin typeface="等线" panose="02010600030101010101" pitchFamily="2" charset="-122"/>
                <a:cs typeface="Times New Roman" panose="02020603050405020304" pitchFamily="18" charset="0"/>
              </a:rPr>
              <a:t>W.Beohm</a:t>
            </a:r>
            <a:r>
              <a:rPr lang="zh-CN" altLang="zh-CN" kern="100" dirty="0">
                <a:latin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a:extLst>
              <a:ext uri="{FF2B5EF4-FFF2-40B4-BE49-F238E27FC236}">
                <a16:creationId xmlns:a16="http://schemas.microsoft.com/office/drawing/2014/main" id="{F34097FA-2831-43FE-9797-7A14BA8C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70" y="2323633"/>
            <a:ext cx="25527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126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627B8B-67BF-43B1-86F3-1DDF180FA276}"/>
              </a:ext>
            </a:extLst>
          </p:cNvPr>
          <p:cNvSpPr>
            <a:spLocks noGrp="1"/>
          </p:cNvSpPr>
          <p:nvPr>
            <p:ph idx="1"/>
          </p:nvPr>
        </p:nvSpPr>
        <p:spPr/>
        <p:txBody>
          <a:bodyPr/>
          <a:lstStyle/>
          <a:p>
            <a:r>
              <a:rPr lang="zh-CN" altLang="en-US" dirty="0"/>
              <a:t>（</a:t>
            </a:r>
            <a:r>
              <a:rPr lang="en-US" altLang="zh-CN" dirty="0"/>
              <a:t>1</a:t>
            </a:r>
            <a:r>
              <a:rPr lang="zh-CN" altLang="en-US" dirty="0"/>
              <a:t>）</a:t>
            </a:r>
            <a:r>
              <a:rPr lang="zh-CN" altLang="zh-CN" dirty="0"/>
              <a:t>用分阶段的生命周期计划严格管理</a:t>
            </a:r>
          </a:p>
          <a:p>
            <a:endParaRPr lang="zh-CN" altLang="en-US" dirty="0"/>
          </a:p>
        </p:txBody>
      </p:sp>
      <p:pic>
        <p:nvPicPr>
          <p:cNvPr id="4" name="图片 3">
            <a:extLst>
              <a:ext uri="{FF2B5EF4-FFF2-40B4-BE49-F238E27FC236}">
                <a16:creationId xmlns:a16="http://schemas.microsoft.com/office/drawing/2014/main" id="{45AEBCC9-0F5D-40E6-B592-FCC16284AD16}"/>
              </a:ext>
            </a:extLst>
          </p:cNvPr>
          <p:cNvPicPr>
            <a:picLocks noChangeAspect="1"/>
          </p:cNvPicPr>
          <p:nvPr/>
        </p:nvPicPr>
        <p:blipFill>
          <a:blip r:embed="rId3"/>
          <a:stretch>
            <a:fillRect/>
          </a:stretch>
        </p:blipFill>
        <p:spPr>
          <a:xfrm>
            <a:off x="4471476" y="1385045"/>
            <a:ext cx="7084563" cy="4755898"/>
          </a:xfrm>
          <a:prstGeom prst="rect">
            <a:avLst/>
          </a:prstGeom>
        </p:spPr>
      </p:pic>
      <p:sp>
        <p:nvSpPr>
          <p:cNvPr id="5" name="矩形 4">
            <a:extLst>
              <a:ext uri="{FF2B5EF4-FFF2-40B4-BE49-F238E27FC236}">
                <a16:creationId xmlns:a16="http://schemas.microsoft.com/office/drawing/2014/main" id="{355CF93B-9EB9-473B-A6E9-E41435952399}"/>
              </a:ext>
            </a:extLst>
          </p:cNvPr>
          <p:cNvSpPr/>
          <p:nvPr/>
        </p:nvSpPr>
        <p:spPr>
          <a:xfrm>
            <a:off x="573741" y="2916518"/>
            <a:ext cx="2796988" cy="1362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软件项目</a:t>
            </a:r>
          </a:p>
        </p:txBody>
      </p:sp>
      <p:cxnSp>
        <p:nvCxnSpPr>
          <p:cNvPr id="7" name="直接箭头连接符 6">
            <a:extLst>
              <a:ext uri="{FF2B5EF4-FFF2-40B4-BE49-F238E27FC236}">
                <a16:creationId xmlns:a16="http://schemas.microsoft.com/office/drawing/2014/main" id="{EDC157C9-CA24-403B-ADAE-FCF0A7040C30}"/>
              </a:ext>
            </a:extLst>
          </p:cNvPr>
          <p:cNvCxnSpPr/>
          <p:nvPr/>
        </p:nvCxnSpPr>
        <p:spPr>
          <a:xfrm flipV="1">
            <a:off x="3681506" y="2844099"/>
            <a:ext cx="1380565" cy="87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标题 1">
            <a:extLst>
              <a:ext uri="{FF2B5EF4-FFF2-40B4-BE49-F238E27FC236}">
                <a16:creationId xmlns:a16="http://schemas.microsoft.com/office/drawing/2014/main" id="{A7AD87AC-DDE8-F24E-B8E9-58DC9CAF457F}"/>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spTree>
    <p:extLst>
      <p:ext uri="{BB962C8B-B14F-4D97-AF65-F5344CB8AC3E}">
        <p14:creationId xmlns:p14="http://schemas.microsoft.com/office/powerpoint/2010/main" val="2488371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E3E4F1F-AE40-4743-9CA8-8D01936250FF}"/>
              </a:ext>
            </a:extLst>
          </p:cNvPr>
          <p:cNvSpPr/>
          <p:nvPr/>
        </p:nvSpPr>
        <p:spPr>
          <a:xfrm>
            <a:off x="5465079" y="5960373"/>
            <a:ext cx="1569660"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软件变更成本</a:t>
            </a:r>
            <a:endParaRPr lang="zh-CN" altLang="en-US" dirty="0"/>
          </a:p>
        </p:txBody>
      </p:sp>
      <p:sp>
        <p:nvSpPr>
          <p:cNvPr id="7" name="内容占位符 6">
            <a:extLst>
              <a:ext uri="{FF2B5EF4-FFF2-40B4-BE49-F238E27FC236}">
                <a16:creationId xmlns:a16="http://schemas.microsoft.com/office/drawing/2014/main" id="{4061BD7B-FF24-43FF-BA45-FA58AFF1F6EA}"/>
              </a:ext>
            </a:extLst>
          </p:cNvPr>
          <p:cNvSpPr>
            <a:spLocks noGrp="1"/>
          </p:cNvSpPr>
          <p:nvPr>
            <p:ph idx="1"/>
          </p:nvPr>
        </p:nvSpPr>
        <p:spPr/>
        <p:txBody>
          <a:bodyPr/>
          <a:lstStyle/>
          <a:p>
            <a:r>
              <a:rPr lang="zh-CN" altLang="en-US" dirty="0"/>
              <a:t>（</a:t>
            </a:r>
            <a:r>
              <a:rPr lang="en-US" altLang="zh-CN" dirty="0"/>
              <a:t>2</a:t>
            </a:r>
            <a:r>
              <a:rPr lang="zh-CN" altLang="en-US" dirty="0"/>
              <a:t>）</a:t>
            </a:r>
            <a:r>
              <a:rPr lang="zh-CN" altLang="zh-CN" dirty="0"/>
              <a:t>坚持进行阶段评审</a:t>
            </a:r>
          </a:p>
          <a:p>
            <a:endParaRPr lang="zh-CN" altLang="en-US" dirty="0"/>
          </a:p>
        </p:txBody>
      </p:sp>
      <p:pic>
        <p:nvPicPr>
          <p:cNvPr id="8" name="Picture 4">
            <a:extLst>
              <a:ext uri="{FF2B5EF4-FFF2-40B4-BE49-F238E27FC236}">
                <a16:creationId xmlns:a16="http://schemas.microsoft.com/office/drawing/2014/main" id="{3D8652AF-5F6A-4759-93AB-DDE541B492A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3396550" y="1835290"/>
            <a:ext cx="5537200" cy="3708400"/>
          </a:xfrm>
          <a:prstGeom prst="rect">
            <a:avLst/>
          </a:prstGeom>
          <a:noFill/>
          <a:ln>
            <a:noFill/>
          </a:ln>
        </p:spPr>
      </p:pic>
      <p:sp>
        <p:nvSpPr>
          <p:cNvPr id="6" name="标题 1">
            <a:extLst>
              <a:ext uri="{FF2B5EF4-FFF2-40B4-BE49-F238E27FC236}">
                <a16:creationId xmlns:a16="http://schemas.microsoft.com/office/drawing/2014/main" id="{CCEE3B58-650F-A349-8D69-F0424260A5E5}"/>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spTree>
    <p:extLst>
      <p:ext uri="{BB962C8B-B14F-4D97-AF65-F5344CB8AC3E}">
        <p14:creationId xmlns:p14="http://schemas.microsoft.com/office/powerpoint/2010/main" val="158476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961" y="0"/>
            <a:ext cx="10674590" cy="844601"/>
          </a:xfrm>
        </p:spPr>
        <p:txBody>
          <a:bodyPr/>
          <a:lstStyle/>
          <a:p>
            <a:r>
              <a:rPr lang="en-US" altLang="zh-CN" dirty="0"/>
              <a:t>1.</a:t>
            </a:r>
            <a:r>
              <a:rPr lang="zh-CN" altLang="en-US" dirty="0"/>
              <a:t> 计算需求</a:t>
            </a:r>
          </a:p>
        </p:txBody>
      </p:sp>
      <p:sp>
        <p:nvSpPr>
          <p:cNvPr id="4" name="日期占位符 3"/>
          <p:cNvSpPr>
            <a:spLocks noGrp="1"/>
          </p:cNvSpPr>
          <p:nvPr>
            <p:ph type="dt" sz="half" idx="10"/>
          </p:nvPr>
        </p:nvSpPr>
        <p:spPr/>
        <p:txBody>
          <a:bodyPr/>
          <a:lstStyle/>
          <a:p>
            <a:fld id="{BD078A84-FE36-47B5-AC10-076EE1285D4A}" type="datetime1">
              <a:rPr lang="zh-CN" altLang="en-US" smtClean="0"/>
              <a:t>2020/9/14</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5</a:t>
            </a:fld>
            <a:endParaRPr lang="zh-CN" altLang="en-US"/>
          </a:p>
        </p:txBody>
      </p:sp>
      <p:pic>
        <p:nvPicPr>
          <p:cNvPr id="7" name="Picture 5">
            <a:extLst>
              <a:ext uri="{FF2B5EF4-FFF2-40B4-BE49-F238E27FC236}">
                <a16:creationId xmlns:a16="http://schemas.microsoft.com/office/drawing/2014/main" id="{823AEE59-A374-4543-94D0-4CBBA7230CB0}"/>
              </a:ext>
            </a:extLst>
          </p:cNvPr>
          <p:cNvPicPr preferRelativeResize="0">
            <a:picLocks noChangeArrowheads="1"/>
          </p:cNvPicPr>
          <p:nvPr/>
        </p:nvPicPr>
        <p:blipFill>
          <a:blip r:embed="rId3" cstate="print"/>
          <a:srcRect/>
          <a:stretch>
            <a:fillRect/>
          </a:stretch>
        </p:blipFill>
        <p:spPr bwMode="auto">
          <a:xfrm>
            <a:off x="1058877" y="2066897"/>
            <a:ext cx="2109788" cy="1914525"/>
          </a:xfrm>
          <a:prstGeom prst="rect">
            <a:avLst/>
          </a:prstGeom>
          <a:noFill/>
          <a:ln w="9525" cap="flat" algn="ctr">
            <a:noFill/>
            <a:prstDash val="solid"/>
            <a:miter lim="800000"/>
            <a:headEnd type="none" w="med" len="med"/>
            <a:tailEnd type="none" w="med" len="med"/>
          </a:ln>
          <a:effectLst/>
        </p:spPr>
      </p:pic>
      <p:sp>
        <p:nvSpPr>
          <p:cNvPr id="8" name="TextBox 17">
            <a:extLst>
              <a:ext uri="{FF2B5EF4-FFF2-40B4-BE49-F238E27FC236}">
                <a16:creationId xmlns:a16="http://schemas.microsoft.com/office/drawing/2014/main" id="{D9F92870-5325-4B30-A5A3-5E8BFD55CD86}"/>
              </a:ext>
            </a:extLst>
          </p:cNvPr>
          <p:cNvSpPr>
            <a:spLocks noChangeArrowheads="1"/>
          </p:cNvSpPr>
          <p:nvPr/>
        </p:nvSpPr>
        <p:spPr bwMode="auto">
          <a:xfrm>
            <a:off x="907428" y="4354587"/>
            <a:ext cx="2351729" cy="923330"/>
          </a:xfrm>
          <a:prstGeom prst="rect">
            <a:avLst/>
          </a:prstGeom>
          <a:noFill/>
          <a:ln w="9525" cap="flat" algn="ctr">
            <a:noFill/>
            <a:prstDash val="solid"/>
            <a:miter lim="800000"/>
            <a:headEnd type="none" w="med" len="med"/>
            <a:tailEnd type="none" w="med" len="med"/>
          </a:ln>
          <a:effectLst/>
        </p:spPr>
        <p:txBody>
          <a:bodyPr wrap="square">
            <a:spAutoFit/>
          </a:bodyPr>
          <a:lstStyle/>
          <a:p>
            <a:pPr algn="just"/>
            <a:r>
              <a:rPr lang="zh-CN" altLang="en-US" b="1" dirty="0">
                <a:solidFill>
                  <a:srgbClr val="008000"/>
                </a:solidFill>
                <a:latin typeface="腾讯体 W3" panose="020C04030202040F0204" pitchFamily="34" charset="-122"/>
                <a:ea typeface="腾讯体 W3" panose="020C04030202040F0204" pitchFamily="34" charset="-122"/>
              </a:rPr>
              <a:t>公元前</a:t>
            </a:r>
            <a:r>
              <a:rPr lang="en-US" altLang="zh-CN" b="1" dirty="0">
                <a:solidFill>
                  <a:srgbClr val="008000"/>
                </a:solidFill>
                <a:latin typeface="腾讯体 W3" panose="020C04030202040F0204" pitchFamily="34" charset="-122"/>
                <a:ea typeface="腾讯体 W3" panose="020C04030202040F0204" pitchFamily="34" charset="-122"/>
              </a:rPr>
              <a:t>3000</a:t>
            </a:r>
            <a:r>
              <a:rPr lang="zh-CN" altLang="en-US" b="1" dirty="0">
                <a:solidFill>
                  <a:srgbClr val="008000"/>
                </a:solidFill>
                <a:latin typeface="腾讯体 W3" panose="020C04030202040F0204" pitchFamily="34" charset="-122"/>
                <a:ea typeface="腾讯体 W3" panose="020C04030202040F0204" pitchFamily="34" charset="-122"/>
              </a:rPr>
              <a:t>年的古埃及人用结绳来记录土地面积和收获的谷物</a:t>
            </a:r>
          </a:p>
        </p:txBody>
      </p:sp>
      <p:pic>
        <p:nvPicPr>
          <p:cNvPr id="9" name="Picture 7">
            <a:extLst>
              <a:ext uri="{FF2B5EF4-FFF2-40B4-BE49-F238E27FC236}">
                <a16:creationId xmlns:a16="http://schemas.microsoft.com/office/drawing/2014/main" id="{06C73FA5-A177-4B90-96F8-B414C04EFEC7}"/>
              </a:ext>
            </a:extLst>
          </p:cNvPr>
          <p:cNvPicPr preferRelativeResize="0">
            <a:picLocks noChangeArrowheads="1"/>
          </p:cNvPicPr>
          <p:nvPr/>
        </p:nvPicPr>
        <p:blipFill>
          <a:blip r:embed="rId4" cstate="print"/>
          <a:srcRect/>
          <a:stretch>
            <a:fillRect/>
          </a:stretch>
        </p:blipFill>
        <p:spPr bwMode="auto">
          <a:xfrm>
            <a:off x="4803293" y="1665724"/>
            <a:ext cx="1114425" cy="2536825"/>
          </a:xfrm>
          <a:prstGeom prst="rect">
            <a:avLst/>
          </a:prstGeom>
          <a:noFill/>
          <a:ln w="9525" cap="flat" algn="ctr">
            <a:noFill/>
            <a:prstDash val="solid"/>
            <a:miter lim="800000"/>
            <a:headEnd type="none" w="med" len="med"/>
            <a:tailEnd type="none" w="med" len="med"/>
          </a:ln>
          <a:effectLst/>
        </p:spPr>
      </p:pic>
      <p:sp>
        <p:nvSpPr>
          <p:cNvPr id="10" name="TextBox 17">
            <a:extLst>
              <a:ext uri="{FF2B5EF4-FFF2-40B4-BE49-F238E27FC236}">
                <a16:creationId xmlns:a16="http://schemas.microsoft.com/office/drawing/2014/main" id="{8BAB04D9-998C-493F-B952-03E8BAE131EC}"/>
              </a:ext>
            </a:extLst>
          </p:cNvPr>
          <p:cNvSpPr>
            <a:spLocks noChangeArrowheads="1"/>
          </p:cNvSpPr>
          <p:nvPr/>
        </p:nvSpPr>
        <p:spPr bwMode="auto">
          <a:xfrm>
            <a:off x="4155221" y="4418573"/>
            <a:ext cx="2831367" cy="923330"/>
          </a:xfrm>
          <a:prstGeom prst="rect">
            <a:avLst/>
          </a:prstGeom>
          <a:noFill/>
          <a:ln w="9525" cap="flat" algn="ctr">
            <a:noFill/>
            <a:prstDash val="solid"/>
            <a:miter lim="800000"/>
            <a:headEnd type="none" w="med" len="med"/>
            <a:tailEnd type="none" w="med" len="med"/>
          </a:ln>
          <a:effectLst/>
        </p:spPr>
        <p:txBody>
          <a:bodyPr wrap="square">
            <a:spAutoFit/>
          </a:bodyPr>
          <a:lstStyle/>
          <a:p>
            <a:r>
              <a:rPr lang="zh-CN" altLang="en-US" b="1" dirty="0">
                <a:solidFill>
                  <a:srgbClr val="008000"/>
                </a:solidFill>
                <a:latin typeface="腾讯体 W3" panose="020C04030202040F0204" pitchFamily="34" charset="-122"/>
                <a:ea typeface="腾讯体 W3" panose="020C04030202040F0204" pitchFamily="34" charset="-122"/>
              </a:rPr>
              <a:t>公元前</a:t>
            </a:r>
            <a:r>
              <a:rPr lang="en-US" altLang="zh-CN" b="1" dirty="0">
                <a:solidFill>
                  <a:srgbClr val="008000"/>
                </a:solidFill>
                <a:latin typeface="腾讯体 W3" panose="020C04030202040F0204" pitchFamily="34" charset="-122"/>
                <a:ea typeface="腾讯体 W3" panose="020C04030202040F0204" pitchFamily="34" charset="-122"/>
              </a:rPr>
              <a:t>2000</a:t>
            </a:r>
            <a:r>
              <a:rPr lang="zh-CN" altLang="en-US" b="1" dirty="0">
                <a:solidFill>
                  <a:srgbClr val="008000"/>
                </a:solidFill>
                <a:latin typeface="腾讯体 W3" panose="020C04030202040F0204" pitchFamily="34" charset="-122"/>
                <a:ea typeface="腾讯体 W3" panose="020C04030202040F0204" pitchFamily="34" charset="-122"/>
              </a:rPr>
              <a:t>年的美索不达米亚人用泥板计数，这块泥板上的契形文字代表</a:t>
            </a:r>
            <a:r>
              <a:rPr lang="en-US" altLang="zh-CN" b="1" dirty="0">
                <a:solidFill>
                  <a:srgbClr val="008000"/>
                </a:solidFill>
                <a:latin typeface="腾讯体 W3" panose="020C04030202040F0204" pitchFamily="34" charset="-122"/>
                <a:ea typeface="腾讯体 W3" panose="020C04030202040F0204" pitchFamily="34" charset="-122"/>
              </a:rPr>
              <a:t>25</a:t>
            </a:r>
            <a:endParaRPr lang="zh-CN" altLang="en-US" b="1" dirty="0">
              <a:solidFill>
                <a:srgbClr val="008000"/>
              </a:solidFill>
              <a:latin typeface="腾讯体 W3" panose="020C04030202040F0204" pitchFamily="34" charset="-122"/>
              <a:ea typeface="腾讯体 W3" panose="020C04030202040F0204" pitchFamily="34" charset="-122"/>
            </a:endParaRPr>
          </a:p>
        </p:txBody>
      </p:sp>
      <p:pic>
        <p:nvPicPr>
          <p:cNvPr id="11" name="Picture 8">
            <a:extLst>
              <a:ext uri="{FF2B5EF4-FFF2-40B4-BE49-F238E27FC236}">
                <a16:creationId xmlns:a16="http://schemas.microsoft.com/office/drawing/2014/main" id="{7516816E-26E2-4A70-9131-EB5128ABB4C2}"/>
              </a:ext>
            </a:extLst>
          </p:cNvPr>
          <p:cNvPicPr preferRelativeResize="0">
            <a:picLocks noChangeArrowheads="1"/>
          </p:cNvPicPr>
          <p:nvPr/>
        </p:nvPicPr>
        <p:blipFill>
          <a:blip r:embed="rId5" cstate="print"/>
          <a:srcRect/>
          <a:stretch>
            <a:fillRect/>
          </a:stretch>
        </p:blipFill>
        <p:spPr bwMode="auto">
          <a:xfrm>
            <a:off x="7454840" y="2066897"/>
            <a:ext cx="1928813" cy="1836737"/>
          </a:xfrm>
          <a:prstGeom prst="rect">
            <a:avLst/>
          </a:prstGeom>
          <a:noFill/>
          <a:ln w="9525" cap="flat" algn="ctr">
            <a:solidFill>
              <a:srgbClr val="000000"/>
            </a:solidFill>
            <a:prstDash val="solid"/>
            <a:miter lim="800000"/>
            <a:headEnd type="none" w="med" len="med"/>
            <a:tailEnd type="none" w="med" len="med"/>
          </a:ln>
        </p:spPr>
      </p:pic>
      <p:sp>
        <p:nvSpPr>
          <p:cNvPr id="12" name="TextBox 17">
            <a:extLst>
              <a:ext uri="{FF2B5EF4-FFF2-40B4-BE49-F238E27FC236}">
                <a16:creationId xmlns:a16="http://schemas.microsoft.com/office/drawing/2014/main" id="{C2A34F71-34F2-4F43-AA4A-55E37FD644CC}"/>
              </a:ext>
            </a:extLst>
          </p:cNvPr>
          <p:cNvSpPr>
            <a:spLocks noChangeArrowheads="1"/>
          </p:cNvSpPr>
          <p:nvPr/>
        </p:nvSpPr>
        <p:spPr bwMode="auto">
          <a:xfrm>
            <a:off x="7683613" y="4422565"/>
            <a:ext cx="3528870" cy="923330"/>
          </a:xfrm>
          <a:prstGeom prst="rect">
            <a:avLst/>
          </a:prstGeom>
          <a:noFill/>
          <a:ln w="9525" cap="flat" algn="ctr">
            <a:noFill/>
            <a:prstDash val="solid"/>
            <a:miter lim="800000"/>
            <a:headEnd type="none" w="med" len="med"/>
            <a:tailEnd type="none" w="med" len="med"/>
          </a:ln>
          <a:effectLst/>
        </p:spPr>
        <p:txBody>
          <a:bodyPr wrap="square">
            <a:spAutoFit/>
          </a:bodyPr>
          <a:lstStyle/>
          <a:p>
            <a:r>
              <a:rPr lang="zh-CN" altLang="en-US" b="1" dirty="0">
                <a:solidFill>
                  <a:srgbClr val="008000"/>
                </a:solidFill>
                <a:latin typeface="腾讯体 W3" panose="020C04030202040F0204" pitchFamily="34" charset="-122"/>
                <a:ea typeface="腾讯体 W3" panose="020C04030202040F0204" pitchFamily="34" charset="-122"/>
              </a:rPr>
              <a:t>我国古代数学家祖冲之就是用算筹计算出圆周率值介于</a:t>
            </a:r>
            <a:r>
              <a:rPr lang="en-US" altLang="zh-CN" b="1" dirty="0">
                <a:solidFill>
                  <a:srgbClr val="008000"/>
                </a:solidFill>
                <a:latin typeface="腾讯体 W3" panose="020C04030202040F0204" pitchFamily="34" charset="-122"/>
                <a:ea typeface="腾讯体 W3" panose="020C04030202040F0204" pitchFamily="34" charset="-122"/>
              </a:rPr>
              <a:t>3.1415926</a:t>
            </a:r>
            <a:r>
              <a:rPr lang="zh-CN" altLang="en-US" b="1" dirty="0">
                <a:solidFill>
                  <a:srgbClr val="008000"/>
                </a:solidFill>
                <a:latin typeface="腾讯体 W3" panose="020C04030202040F0204" pitchFamily="34" charset="-122"/>
                <a:ea typeface="腾讯体 W3" panose="020C04030202040F0204" pitchFamily="34" charset="-122"/>
              </a:rPr>
              <a:t>和</a:t>
            </a:r>
            <a:r>
              <a:rPr lang="en-US" altLang="zh-CN" b="1" dirty="0">
                <a:solidFill>
                  <a:srgbClr val="008000"/>
                </a:solidFill>
                <a:latin typeface="腾讯体 W3" panose="020C04030202040F0204" pitchFamily="34" charset="-122"/>
                <a:ea typeface="腾讯体 W3" panose="020C04030202040F0204" pitchFamily="34" charset="-122"/>
              </a:rPr>
              <a:t>3.1415927</a:t>
            </a:r>
            <a:r>
              <a:rPr lang="zh-CN" altLang="en-US" b="1" dirty="0">
                <a:solidFill>
                  <a:srgbClr val="008000"/>
                </a:solidFill>
                <a:latin typeface="腾讯体 W3" panose="020C04030202040F0204" pitchFamily="34" charset="-122"/>
                <a:ea typeface="腾讯体 W3" panose="020C04030202040F0204" pitchFamily="34" charset="-122"/>
              </a:rPr>
              <a:t>之间。</a:t>
            </a:r>
          </a:p>
        </p:txBody>
      </p:sp>
      <p:pic>
        <p:nvPicPr>
          <p:cNvPr id="13" name="Picture 12">
            <a:extLst>
              <a:ext uri="{FF2B5EF4-FFF2-40B4-BE49-F238E27FC236}">
                <a16:creationId xmlns:a16="http://schemas.microsoft.com/office/drawing/2014/main" id="{EA818353-8142-4084-A530-5CBE374B74A1}"/>
              </a:ext>
            </a:extLst>
          </p:cNvPr>
          <p:cNvPicPr preferRelativeResize="0">
            <a:picLocks noChangeArrowheads="1"/>
          </p:cNvPicPr>
          <p:nvPr/>
        </p:nvPicPr>
        <p:blipFill>
          <a:blip r:embed="rId6" cstate="print"/>
          <a:srcRect/>
          <a:stretch>
            <a:fillRect/>
          </a:stretch>
        </p:blipFill>
        <p:spPr bwMode="auto">
          <a:xfrm>
            <a:off x="9900458" y="1951158"/>
            <a:ext cx="1535113" cy="2000250"/>
          </a:xfrm>
          <a:prstGeom prst="rect">
            <a:avLst/>
          </a:prstGeom>
          <a:noFill/>
          <a:ln w="9525" cap="flat" algn="ctr">
            <a:solidFill>
              <a:srgbClr val="000000"/>
            </a:solidFill>
            <a:prstDash val="solid"/>
            <a:miter lim="800000"/>
            <a:headEnd type="none" w="med" len="med"/>
            <a:tailEnd type="none" w="med" len="med"/>
          </a:ln>
        </p:spPr>
      </p:pic>
    </p:spTree>
    <p:extLst>
      <p:ext uri="{BB962C8B-B14F-4D97-AF65-F5344CB8AC3E}">
        <p14:creationId xmlns:p14="http://schemas.microsoft.com/office/powerpoint/2010/main" val="384744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1000"/>
                                        <p:tgtEl>
                                          <p:spTgt spid="8"/>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1000"/>
                                        <p:tgtEl>
                                          <p:spTgt spid="9"/>
                                        </p:tgtEl>
                                      </p:cBhvr>
                                    </p:animEffect>
                                  </p:childTnLst>
                                </p:cTn>
                              </p:par>
                            </p:childTnLst>
                          </p:cTn>
                        </p:par>
                        <p:par>
                          <p:cTn id="16" fill="hold">
                            <p:stCondLst>
                              <p:cond delay="2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1000"/>
                                        <p:tgtEl>
                                          <p:spTgt spid="10"/>
                                        </p:tgtEl>
                                      </p:cBhvr>
                                    </p:animEffect>
                                  </p:childTnLst>
                                </p:cTn>
                              </p:par>
                            </p:childTnLst>
                          </p:cTn>
                        </p:par>
                        <p:par>
                          <p:cTn id="20" fill="hold">
                            <p:stCondLst>
                              <p:cond delay="35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1000"/>
                                        <p:tgtEl>
                                          <p:spTgt spid="11"/>
                                        </p:tgtEl>
                                      </p:cBhvr>
                                    </p:animEffect>
                                  </p:childTnLst>
                                </p:cTn>
                              </p:par>
                            </p:childTnLst>
                          </p:cTn>
                        </p:par>
                        <p:par>
                          <p:cTn id="24" fill="hold">
                            <p:stCondLst>
                              <p:cond delay="4500"/>
                            </p:stCondLst>
                            <p:childTnLst>
                              <p:par>
                                <p:cTn id="25" presetID="3" presetClass="entr" presetSubtype="1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1000"/>
                                        <p:tgtEl>
                                          <p:spTgt spid="13"/>
                                        </p:tgtEl>
                                      </p:cBhvr>
                                    </p:animEffect>
                                  </p:childTnLst>
                                </p:cTn>
                              </p:par>
                            </p:childTnLst>
                          </p:cTn>
                        </p:par>
                        <p:par>
                          <p:cTn id="28" fill="hold">
                            <p:stCondLst>
                              <p:cond delay="5500"/>
                            </p:stCondLst>
                            <p:childTnLst>
                              <p:par>
                                <p:cTn id="29" presetID="3" presetClass="entr" presetSubtype="1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F990BB-DF38-433B-8B6A-C2B6905326FD}"/>
              </a:ext>
            </a:extLst>
          </p:cNvPr>
          <p:cNvSpPr>
            <a:spLocks noGrp="1"/>
          </p:cNvSpPr>
          <p:nvPr>
            <p:ph idx="1"/>
          </p:nvPr>
        </p:nvSpPr>
        <p:spPr/>
        <p:txBody>
          <a:bodyPr/>
          <a:lstStyle/>
          <a:p>
            <a:r>
              <a:rPr lang="zh-CN" altLang="en-US" dirty="0"/>
              <a:t>（</a:t>
            </a:r>
            <a:r>
              <a:rPr lang="en-US" altLang="zh-CN" dirty="0"/>
              <a:t>3</a:t>
            </a:r>
            <a:r>
              <a:rPr lang="zh-CN" altLang="en-US" dirty="0"/>
              <a:t>）</a:t>
            </a:r>
            <a:r>
              <a:rPr lang="zh-CN" altLang="zh-CN" dirty="0"/>
              <a:t>实行严格的产品控制</a:t>
            </a:r>
          </a:p>
          <a:p>
            <a:endParaRPr lang="zh-CN" altLang="en-US" dirty="0"/>
          </a:p>
        </p:txBody>
      </p:sp>
      <p:sp>
        <p:nvSpPr>
          <p:cNvPr id="4" name="矩形 3">
            <a:extLst>
              <a:ext uri="{FF2B5EF4-FFF2-40B4-BE49-F238E27FC236}">
                <a16:creationId xmlns:a16="http://schemas.microsoft.com/office/drawing/2014/main" id="{F54437C1-40CC-498D-B7DC-8786F5D8DD9F}"/>
              </a:ext>
            </a:extLst>
          </p:cNvPr>
          <p:cNvSpPr/>
          <p:nvPr/>
        </p:nvSpPr>
        <p:spPr>
          <a:xfrm>
            <a:off x="531906" y="3101788"/>
            <a:ext cx="1924423" cy="891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需求变更</a:t>
            </a:r>
          </a:p>
        </p:txBody>
      </p:sp>
      <p:sp>
        <p:nvSpPr>
          <p:cNvPr id="5" name="矩形: 圆角 4">
            <a:extLst>
              <a:ext uri="{FF2B5EF4-FFF2-40B4-BE49-F238E27FC236}">
                <a16:creationId xmlns:a16="http://schemas.microsoft.com/office/drawing/2014/main" id="{146A90AE-2F17-4D37-AC61-FD445CE535AA}"/>
              </a:ext>
            </a:extLst>
          </p:cNvPr>
          <p:cNvSpPr/>
          <p:nvPr/>
        </p:nvSpPr>
        <p:spPr>
          <a:xfrm>
            <a:off x="3403535" y="3101788"/>
            <a:ext cx="2635624" cy="891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评审</a:t>
            </a:r>
          </a:p>
        </p:txBody>
      </p:sp>
      <p:sp>
        <p:nvSpPr>
          <p:cNvPr id="6" name="矩形: 圆角 5">
            <a:extLst>
              <a:ext uri="{FF2B5EF4-FFF2-40B4-BE49-F238E27FC236}">
                <a16:creationId xmlns:a16="http://schemas.microsoft.com/office/drawing/2014/main" id="{C573ACFF-28A3-4D96-9307-1B1716FEA5E3}"/>
              </a:ext>
            </a:extLst>
          </p:cNvPr>
          <p:cNvSpPr/>
          <p:nvPr/>
        </p:nvSpPr>
        <p:spPr>
          <a:xfrm>
            <a:off x="8785411" y="1452282"/>
            <a:ext cx="2850777" cy="1225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执行</a:t>
            </a:r>
          </a:p>
        </p:txBody>
      </p:sp>
      <p:sp>
        <p:nvSpPr>
          <p:cNvPr id="7" name="菱形 6">
            <a:extLst>
              <a:ext uri="{FF2B5EF4-FFF2-40B4-BE49-F238E27FC236}">
                <a16:creationId xmlns:a16="http://schemas.microsoft.com/office/drawing/2014/main" id="{3D144C59-598C-4054-A2BD-7D39F1B4C204}"/>
              </a:ext>
            </a:extLst>
          </p:cNvPr>
          <p:cNvSpPr/>
          <p:nvPr/>
        </p:nvSpPr>
        <p:spPr>
          <a:xfrm>
            <a:off x="6831106" y="3028455"/>
            <a:ext cx="1033929" cy="89140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63AFB740-7FDF-4935-A1DF-7F68945E516A}"/>
              </a:ext>
            </a:extLst>
          </p:cNvPr>
          <p:cNvCxnSpPr>
            <a:stCxn id="4" idx="3"/>
            <a:endCxn id="5" idx="1"/>
          </p:cNvCxnSpPr>
          <p:nvPr/>
        </p:nvCxnSpPr>
        <p:spPr>
          <a:xfrm>
            <a:off x="2456329" y="3547492"/>
            <a:ext cx="947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652E5CF-FD37-4C4B-B62A-E9B15062BE73}"/>
              </a:ext>
            </a:extLst>
          </p:cNvPr>
          <p:cNvCxnSpPr>
            <a:stCxn id="5" idx="3"/>
            <a:endCxn id="7" idx="1"/>
          </p:cNvCxnSpPr>
          <p:nvPr/>
        </p:nvCxnSpPr>
        <p:spPr>
          <a:xfrm flipV="1">
            <a:off x="6039159" y="3474159"/>
            <a:ext cx="791947" cy="7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21EB8F50-B51A-4FCD-AF0C-7BF4E9BA27DF}"/>
              </a:ext>
            </a:extLst>
          </p:cNvPr>
          <p:cNvCxnSpPr>
            <a:stCxn id="7" idx="0"/>
            <a:endCxn id="6" idx="1"/>
          </p:cNvCxnSpPr>
          <p:nvPr/>
        </p:nvCxnSpPr>
        <p:spPr>
          <a:xfrm rot="5400000" flipH="1" flipV="1">
            <a:off x="7584949" y="1827993"/>
            <a:ext cx="963584" cy="14373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5630B04E-F5CD-43DD-9DF5-901D21A42872}"/>
              </a:ext>
            </a:extLst>
          </p:cNvPr>
          <p:cNvSpPr/>
          <p:nvPr/>
        </p:nvSpPr>
        <p:spPr>
          <a:xfrm>
            <a:off x="8994588" y="4326965"/>
            <a:ext cx="2561451" cy="1078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拒绝</a:t>
            </a:r>
          </a:p>
        </p:txBody>
      </p:sp>
      <p:cxnSp>
        <p:nvCxnSpPr>
          <p:cNvPr id="16" name="连接符: 肘形 15">
            <a:extLst>
              <a:ext uri="{FF2B5EF4-FFF2-40B4-BE49-F238E27FC236}">
                <a16:creationId xmlns:a16="http://schemas.microsoft.com/office/drawing/2014/main" id="{9BE6E46C-896E-41AE-97CE-29A109E7B509}"/>
              </a:ext>
            </a:extLst>
          </p:cNvPr>
          <p:cNvCxnSpPr>
            <a:stCxn id="7" idx="2"/>
            <a:endCxn id="14" idx="1"/>
          </p:cNvCxnSpPr>
          <p:nvPr/>
        </p:nvCxnSpPr>
        <p:spPr>
          <a:xfrm rot="16200000" flipH="1">
            <a:off x="7698090" y="3569843"/>
            <a:ext cx="946479" cy="16465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1C8F5D1-3EBA-4C66-B62B-62437AA393A2}"/>
              </a:ext>
            </a:extLst>
          </p:cNvPr>
          <p:cNvSpPr txBox="1"/>
          <p:nvPr/>
        </p:nvSpPr>
        <p:spPr>
          <a:xfrm>
            <a:off x="7470588" y="1525494"/>
            <a:ext cx="729130" cy="369332"/>
          </a:xfrm>
          <a:prstGeom prst="rect">
            <a:avLst/>
          </a:prstGeom>
          <a:noFill/>
        </p:spPr>
        <p:txBody>
          <a:bodyPr wrap="square" rtlCol="0">
            <a:spAutoFit/>
          </a:bodyPr>
          <a:lstStyle/>
          <a:p>
            <a:r>
              <a:rPr lang="zh-CN" altLang="en-US" dirty="0"/>
              <a:t>通过</a:t>
            </a:r>
          </a:p>
        </p:txBody>
      </p:sp>
      <p:sp>
        <p:nvSpPr>
          <p:cNvPr id="18" name="文本框 17">
            <a:extLst>
              <a:ext uri="{FF2B5EF4-FFF2-40B4-BE49-F238E27FC236}">
                <a16:creationId xmlns:a16="http://schemas.microsoft.com/office/drawing/2014/main" id="{53CD421B-97C6-408F-8A24-7E32A9417441}"/>
              </a:ext>
            </a:extLst>
          </p:cNvPr>
          <p:cNvSpPr txBox="1"/>
          <p:nvPr/>
        </p:nvSpPr>
        <p:spPr>
          <a:xfrm>
            <a:off x="7373470" y="5134310"/>
            <a:ext cx="933824" cy="369332"/>
          </a:xfrm>
          <a:prstGeom prst="rect">
            <a:avLst/>
          </a:prstGeom>
          <a:noFill/>
        </p:spPr>
        <p:txBody>
          <a:bodyPr wrap="square" rtlCol="0">
            <a:spAutoFit/>
          </a:bodyPr>
          <a:lstStyle/>
          <a:p>
            <a:r>
              <a:rPr lang="zh-CN" altLang="en-US" dirty="0"/>
              <a:t>未通过</a:t>
            </a:r>
          </a:p>
        </p:txBody>
      </p:sp>
      <p:sp>
        <p:nvSpPr>
          <p:cNvPr id="15" name="标题 1">
            <a:extLst>
              <a:ext uri="{FF2B5EF4-FFF2-40B4-BE49-F238E27FC236}">
                <a16:creationId xmlns:a16="http://schemas.microsoft.com/office/drawing/2014/main" id="{5B0A0010-7163-BF4C-B6C6-8FDE018132E8}"/>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spTree>
    <p:extLst>
      <p:ext uri="{BB962C8B-B14F-4D97-AF65-F5344CB8AC3E}">
        <p14:creationId xmlns:p14="http://schemas.microsoft.com/office/powerpoint/2010/main" val="1712023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8E673F-9B71-4794-91A1-731A500DA71E}"/>
              </a:ext>
            </a:extLst>
          </p:cNvPr>
          <p:cNvSpPr>
            <a:spLocks noGrp="1"/>
          </p:cNvSpPr>
          <p:nvPr>
            <p:ph idx="1"/>
          </p:nvPr>
        </p:nvSpPr>
        <p:spPr/>
        <p:txBody>
          <a:bodyPr/>
          <a:lstStyle/>
          <a:p>
            <a:r>
              <a:rPr lang="zh-CN" altLang="en-US" dirty="0"/>
              <a:t>（</a:t>
            </a:r>
            <a:r>
              <a:rPr lang="en-US" altLang="zh-CN" dirty="0"/>
              <a:t>4</a:t>
            </a:r>
            <a:r>
              <a:rPr lang="zh-CN" altLang="en-US" dirty="0"/>
              <a:t>）</a:t>
            </a:r>
            <a:r>
              <a:rPr lang="zh-CN" altLang="zh-CN" dirty="0"/>
              <a:t>采用现代程序设计技术</a:t>
            </a:r>
          </a:p>
          <a:p>
            <a:endParaRPr lang="zh-CN" altLang="en-US" dirty="0"/>
          </a:p>
        </p:txBody>
      </p:sp>
      <p:graphicFrame>
        <p:nvGraphicFramePr>
          <p:cNvPr id="15" name="图示 14">
            <a:extLst>
              <a:ext uri="{FF2B5EF4-FFF2-40B4-BE49-F238E27FC236}">
                <a16:creationId xmlns:a16="http://schemas.microsoft.com/office/drawing/2014/main" id="{5E432CB4-BDAE-4707-93F1-2541687E99C8}"/>
              </a:ext>
            </a:extLst>
          </p:cNvPr>
          <p:cNvGraphicFramePr/>
          <p:nvPr/>
        </p:nvGraphicFramePr>
        <p:xfrm>
          <a:off x="1739153" y="8914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矩形 15">
            <a:extLst>
              <a:ext uri="{FF2B5EF4-FFF2-40B4-BE49-F238E27FC236}">
                <a16:creationId xmlns:a16="http://schemas.microsoft.com/office/drawing/2014/main" id="{2B01D919-5798-4C6A-AF57-9AEA4BB77CBF}"/>
              </a:ext>
            </a:extLst>
          </p:cNvPr>
          <p:cNvSpPr/>
          <p:nvPr/>
        </p:nvSpPr>
        <p:spPr>
          <a:xfrm>
            <a:off x="4003096" y="1511157"/>
            <a:ext cx="2954655" cy="369332"/>
          </a:xfrm>
          <a:prstGeom prst="rect">
            <a:avLst/>
          </a:prstGeom>
        </p:spPr>
        <p:txBody>
          <a:bodyPr wrap="none">
            <a:spAutoFit/>
          </a:bodyPr>
          <a:lstStyle/>
          <a:p>
            <a:r>
              <a:rPr lang="zh-CN" altLang="zh-CN" dirty="0"/>
              <a:t>先进的软件开发技术和工具</a:t>
            </a:r>
            <a:endParaRPr lang="zh-CN" altLang="en-US" dirty="0"/>
          </a:p>
        </p:txBody>
      </p:sp>
      <p:sp>
        <p:nvSpPr>
          <p:cNvPr id="6" name="标题 1">
            <a:extLst>
              <a:ext uri="{FF2B5EF4-FFF2-40B4-BE49-F238E27FC236}">
                <a16:creationId xmlns:a16="http://schemas.microsoft.com/office/drawing/2014/main" id="{918592E2-4C3A-1E46-AFDC-91597C84DEF3}"/>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spTree>
    <p:extLst>
      <p:ext uri="{BB962C8B-B14F-4D97-AF65-F5344CB8AC3E}">
        <p14:creationId xmlns:p14="http://schemas.microsoft.com/office/powerpoint/2010/main" val="3972878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8E673F-9B71-4794-91A1-731A500DA71E}"/>
              </a:ext>
            </a:extLst>
          </p:cNvPr>
          <p:cNvSpPr>
            <a:spLocks noGrp="1"/>
          </p:cNvSpPr>
          <p:nvPr>
            <p:ph idx="1"/>
          </p:nvPr>
        </p:nvSpPr>
        <p:spPr>
          <a:xfrm>
            <a:off x="635961" y="963827"/>
            <a:ext cx="10806396" cy="5177116"/>
          </a:xfrm>
        </p:spPr>
        <p:txBody>
          <a:bodyPr/>
          <a:lstStyle/>
          <a:p>
            <a:r>
              <a:rPr lang="zh-CN" altLang="en-US" dirty="0"/>
              <a:t>（</a:t>
            </a:r>
            <a:r>
              <a:rPr lang="en-US" altLang="zh-CN" dirty="0"/>
              <a:t>5</a:t>
            </a:r>
            <a:r>
              <a:rPr lang="zh-CN" altLang="en-US" dirty="0"/>
              <a:t>）</a:t>
            </a:r>
            <a:r>
              <a:rPr lang="zh-CN" altLang="zh-CN" dirty="0"/>
              <a:t>结果应能清楚地审查</a:t>
            </a:r>
            <a:endParaRPr lang="zh-CN" altLang="en-US" dirty="0"/>
          </a:p>
          <a:p>
            <a:endParaRPr lang="zh-CN" altLang="en-US" dirty="0"/>
          </a:p>
        </p:txBody>
      </p:sp>
      <p:sp>
        <p:nvSpPr>
          <p:cNvPr id="4" name="矩形 3">
            <a:extLst>
              <a:ext uri="{FF2B5EF4-FFF2-40B4-BE49-F238E27FC236}">
                <a16:creationId xmlns:a16="http://schemas.microsoft.com/office/drawing/2014/main" id="{1BCDEAA8-23E9-4BDF-8D0A-805674C8D690}"/>
              </a:ext>
            </a:extLst>
          </p:cNvPr>
          <p:cNvSpPr/>
          <p:nvPr/>
        </p:nvSpPr>
        <p:spPr>
          <a:xfrm>
            <a:off x="471342" y="2998979"/>
            <a:ext cx="1443851" cy="950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a:t>
            </a:r>
          </a:p>
        </p:txBody>
      </p:sp>
      <p:sp>
        <p:nvSpPr>
          <p:cNvPr id="5" name="矩形 4">
            <a:extLst>
              <a:ext uri="{FF2B5EF4-FFF2-40B4-BE49-F238E27FC236}">
                <a16:creationId xmlns:a16="http://schemas.microsoft.com/office/drawing/2014/main" id="{75E84379-C2EE-4DC5-B8A3-1FE315590EF7}"/>
              </a:ext>
            </a:extLst>
          </p:cNvPr>
          <p:cNvSpPr/>
          <p:nvPr/>
        </p:nvSpPr>
        <p:spPr>
          <a:xfrm>
            <a:off x="2503395" y="1707765"/>
            <a:ext cx="2064871"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看不见，摸不着</a:t>
            </a:r>
          </a:p>
        </p:txBody>
      </p:sp>
      <p:sp>
        <p:nvSpPr>
          <p:cNvPr id="7" name="矩形 6">
            <a:extLst>
              <a:ext uri="{FF2B5EF4-FFF2-40B4-BE49-F238E27FC236}">
                <a16:creationId xmlns:a16="http://schemas.microsoft.com/office/drawing/2014/main" id="{934AE248-09D4-4C31-8FBE-3A939C300911}"/>
              </a:ext>
            </a:extLst>
          </p:cNvPr>
          <p:cNvSpPr/>
          <p:nvPr/>
        </p:nvSpPr>
        <p:spPr>
          <a:xfrm>
            <a:off x="2528048" y="2652345"/>
            <a:ext cx="2513639"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工作进展情况可见性差</a:t>
            </a:r>
          </a:p>
        </p:txBody>
      </p:sp>
      <p:sp>
        <p:nvSpPr>
          <p:cNvPr id="8" name="矩形 7">
            <a:extLst>
              <a:ext uri="{FF2B5EF4-FFF2-40B4-BE49-F238E27FC236}">
                <a16:creationId xmlns:a16="http://schemas.microsoft.com/office/drawing/2014/main" id="{792CAEA9-9A44-447D-A5D8-66956DB7A15F}"/>
              </a:ext>
            </a:extLst>
          </p:cNvPr>
          <p:cNvSpPr/>
          <p:nvPr/>
        </p:nvSpPr>
        <p:spPr>
          <a:xfrm>
            <a:off x="2540203" y="3738432"/>
            <a:ext cx="1290917"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难以评价</a:t>
            </a:r>
          </a:p>
        </p:txBody>
      </p:sp>
      <p:sp>
        <p:nvSpPr>
          <p:cNvPr id="9" name="矩形 8">
            <a:extLst>
              <a:ext uri="{FF2B5EF4-FFF2-40B4-BE49-F238E27FC236}">
                <a16:creationId xmlns:a16="http://schemas.microsoft.com/office/drawing/2014/main" id="{F833E5DE-2487-4086-8435-12C9210F90A1}"/>
              </a:ext>
            </a:extLst>
          </p:cNvPr>
          <p:cNvSpPr/>
          <p:nvPr/>
        </p:nvSpPr>
        <p:spPr>
          <a:xfrm>
            <a:off x="2572071" y="4748428"/>
            <a:ext cx="1290917"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难以管理</a:t>
            </a:r>
          </a:p>
        </p:txBody>
      </p:sp>
      <p:cxnSp>
        <p:nvCxnSpPr>
          <p:cNvPr id="11" name="直接箭头连接符 10">
            <a:extLst>
              <a:ext uri="{FF2B5EF4-FFF2-40B4-BE49-F238E27FC236}">
                <a16:creationId xmlns:a16="http://schemas.microsoft.com/office/drawing/2014/main" id="{D1B54804-559D-43B7-B187-9EAFA8FB983C}"/>
              </a:ext>
            </a:extLst>
          </p:cNvPr>
          <p:cNvCxnSpPr>
            <a:cxnSpLocks/>
            <a:stCxn id="4" idx="3"/>
            <a:endCxn id="5" idx="1"/>
          </p:cNvCxnSpPr>
          <p:nvPr/>
        </p:nvCxnSpPr>
        <p:spPr>
          <a:xfrm flipV="1">
            <a:off x="1915193" y="2036471"/>
            <a:ext cx="588202" cy="143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3B1CF7A-DF50-481A-85C4-0E79C0FACCCF}"/>
              </a:ext>
            </a:extLst>
          </p:cNvPr>
          <p:cNvCxnSpPr>
            <a:cxnSpLocks/>
            <a:stCxn id="4" idx="3"/>
            <a:endCxn id="7" idx="1"/>
          </p:cNvCxnSpPr>
          <p:nvPr/>
        </p:nvCxnSpPr>
        <p:spPr>
          <a:xfrm flipV="1">
            <a:off x="1915193" y="2981051"/>
            <a:ext cx="612855" cy="49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9F464D1-A1EC-40B0-8E3B-86F0E01F5925}"/>
              </a:ext>
            </a:extLst>
          </p:cNvPr>
          <p:cNvCxnSpPr>
            <a:cxnSpLocks/>
            <a:stCxn id="4" idx="3"/>
            <a:endCxn id="8" idx="1"/>
          </p:cNvCxnSpPr>
          <p:nvPr/>
        </p:nvCxnSpPr>
        <p:spPr>
          <a:xfrm>
            <a:off x="1915193" y="3474109"/>
            <a:ext cx="625010" cy="59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A474F69-52B0-4324-A4FD-73E03BE4D14E}"/>
              </a:ext>
            </a:extLst>
          </p:cNvPr>
          <p:cNvCxnSpPr>
            <a:cxnSpLocks/>
            <a:stCxn id="4" idx="3"/>
            <a:endCxn id="9" idx="1"/>
          </p:cNvCxnSpPr>
          <p:nvPr/>
        </p:nvCxnSpPr>
        <p:spPr>
          <a:xfrm>
            <a:off x="1915193" y="3474109"/>
            <a:ext cx="656878" cy="1603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014CEE0-347D-4F5E-BC49-787BF5DF42E5}"/>
              </a:ext>
            </a:extLst>
          </p:cNvPr>
          <p:cNvCxnSpPr>
            <a:cxnSpLocks/>
          </p:cNvCxnSpPr>
          <p:nvPr/>
        </p:nvCxnSpPr>
        <p:spPr>
          <a:xfrm>
            <a:off x="5357159" y="3367984"/>
            <a:ext cx="1319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CB0CF53-5E15-4678-9EF4-81C66270C246}"/>
              </a:ext>
            </a:extLst>
          </p:cNvPr>
          <p:cNvSpPr txBox="1"/>
          <p:nvPr/>
        </p:nvSpPr>
        <p:spPr>
          <a:xfrm>
            <a:off x="5444450" y="2879409"/>
            <a:ext cx="1518026" cy="369332"/>
          </a:xfrm>
          <a:prstGeom prst="rect">
            <a:avLst/>
          </a:prstGeom>
          <a:noFill/>
        </p:spPr>
        <p:txBody>
          <a:bodyPr wrap="square" rtlCol="0">
            <a:spAutoFit/>
          </a:bodyPr>
          <a:lstStyle/>
          <a:p>
            <a:r>
              <a:rPr lang="zh-CN" altLang="en-US" dirty="0"/>
              <a:t>软件工程</a:t>
            </a:r>
          </a:p>
        </p:txBody>
      </p:sp>
      <p:sp>
        <p:nvSpPr>
          <p:cNvPr id="28" name="标题 1">
            <a:extLst>
              <a:ext uri="{FF2B5EF4-FFF2-40B4-BE49-F238E27FC236}">
                <a16:creationId xmlns:a16="http://schemas.microsoft.com/office/drawing/2014/main" id="{F61DE9B4-3479-F74B-8F2C-2C0583C475E2}"/>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sp>
        <p:nvSpPr>
          <p:cNvPr id="38" name="矩形 37">
            <a:extLst>
              <a:ext uri="{FF2B5EF4-FFF2-40B4-BE49-F238E27FC236}">
                <a16:creationId xmlns:a16="http://schemas.microsoft.com/office/drawing/2014/main" id="{2A96CE03-1412-2041-9062-4DE67F0ACFF0}"/>
              </a:ext>
            </a:extLst>
          </p:cNvPr>
          <p:cNvSpPr/>
          <p:nvPr/>
        </p:nvSpPr>
        <p:spPr>
          <a:xfrm>
            <a:off x="7037242" y="2935479"/>
            <a:ext cx="1443851" cy="950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a:t>
            </a:r>
          </a:p>
        </p:txBody>
      </p:sp>
      <p:sp>
        <p:nvSpPr>
          <p:cNvPr id="39" name="矩形 38">
            <a:extLst>
              <a:ext uri="{FF2B5EF4-FFF2-40B4-BE49-F238E27FC236}">
                <a16:creationId xmlns:a16="http://schemas.microsoft.com/office/drawing/2014/main" id="{0266B6A4-0AAC-7547-9592-68739C95B141}"/>
              </a:ext>
            </a:extLst>
          </p:cNvPr>
          <p:cNvSpPr/>
          <p:nvPr/>
        </p:nvSpPr>
        <p:spPr>
          <a:xfrm>
            <a:off x="9069295" y="1644265"/>
            <a:ext cx="2064871"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看得见，摸得着</a:t>
            </a:r>
          </a:p>
        </p:txBody>
      </p:sp>
      <p:sp>
        <p:nvSpPr>
          <p:cNvPr id="40" name="矩形 39">
            <a:extLst>
              <a:ext uri="{FF2B5EF4-FFF2-40B4-BE49-F238E27FC236}">
                <a16:creationId xmlns:a16="http://schemas.microsoft.com/office/drawing/2014/main" id="{8090B996-74B2-FC4F-89B9-1C2591EC1B37}"/>
              </a:ext>
            </a:extLst>
          </p:cNvPr>
          <p:cNvSpPr/>
          <p:nvPr/>
        </p:nvSpPr>
        <p:spPr>
          <a:xfrm>
            <a:off x="9093948" y="2588845"/>
            <a:ext cx="2064871"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工作进展情况可见</a:t>
            </a:r>
          </a:p>
        </p:txBody>
      </p:sp>
      <p:sp>
        <p:nvSpPr>
          <p:cNvPr id="41" name="矩形 40">
            <a:extLst>
              <a:ext uri="{FF2B5EF4-FFF2-40B4-BE49-F238E27FC236}">
                <a16:creationId xmlns:a16="http://schemas.microsoft.com/office/drawing/2014/main" id="{6C98D691-BDA0-9E48-A500-EAE5724D408B}"/>
              </a:ext>
            </a:extLst>
          </p:cNvPr>
          <p:cNvSpPr/>
          <p:nvPr/>
        </p:nvSpPr>
        <p:spPr>
          <a:xfrm>
            <a:off x="9106103" y="3674932"/>
            <a:ext cx="1290917"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便于评价</a:t>
            </a:r>
          </a:p>
        </p:txBody>
      </p:sp>
      <p:sp>
        <p:nvSpPr>
          <p:cNvPr id="42" name="矩形 41">
            <a:extLst>
              <a:ext uri="{FF2B5EF4-FFF2-40B4-BE49-F238E27FC236}">
                <a16:creationId xmlns:a16="http://schemas.microsoft.com/office/drawing/2014/main" id="{7EE9E75F-4EBA-7D43-BAEB-75AEE9ED6B19}"/>
              </a:ext>
            </a:extLst>
          </p:cNvPr>
          <p:cNvSpPr/>
          <p:nvPr/>
        </p:nvSpPr>
        <p:spPr>
          <a:xfrm>
            <a:off x="9137971" y="4684928"/>
            <a:ext cx="1290917" cy="657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便于管理</a:t>
            </a:r>
          </a:p>
        </p:txBody>
      </p:sp>
      <p:cxnSp>
        <p:nvCxnSpPr>
          <p:cNvPr id="43" name="直接箭头连接符 10">
            <a:extLst>
              <a:ext uri="{FF2B5EF4-FFF2-40B4-BE49-F238E27FC236}">
                <a16:creationId xmlns:a16="http://schemas.microsoft.com/office/drawing/2014/main" id="{57275304-DBAB-0C47-B612-264CD78C1214}"/>
              </a:ext>
            </a:extLst>
          </p:cNvPr>
          <p:cNvCxnSpPr>
            <a:cxnSpLocks/>
            <a:stCxn id="38" idx="3"/>
            <a:endCxn id="39" idx="1"/>
          </p:cNvCxnSpPr>
          <p:nvPr/>
        </p:nvCxnSpPr>
        <p:spPr>
          <a:xfrm flipV="1">
            <a:off x="8481093" y="1972971"/>
            <a:ext cx="588202" cy="143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2">
            <a:extLst>
              <a:ext uri="{FF2B5EF4-FFF2-40B4-BE49-F238E27FC236}">
                <a16:creationId xmlns:a16="http://schemas.microsoft.com/office/drawing/2014/main" id="{5F25310A-2202-8149-8A5E-D8AFB72DAF6C}"/>
              </a:ext>
            </a:extLst>
          </p:cNvPr>
          <p:cNvCxnSpPr>
            <a:cxnSpLocks/>
            <a:stCxn id="38" idx="3"/>
            <a:endCxn id="40" idx="1"/>
          </p:cNvCxnSpPr>
          <p:nvPr/>
        </p:nvCxnSpPr>
        <p:spPr>
          <a:xfrm flipV="1">
            <a:off x="8481093" y="2917551"/>
            <a:ext cx="612855" cy="49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4">
            <a:extLst>
              <a:ext uri="{FF2B5EF4-FFF2-40B4-BE49-F238E27FC236}">
                <a16:creationId xmlns:a16="http://schemas.microsoft.com/office/drawing/2014/main" id="{4CB047E6-718A-2044-9E45-35C539E92278}"/>
              </a:ext>
            </a:extLst>
          </p:cNvPr>
          <p:cNvCxnSpPr>
            <a:cxnSpLocks/>
            <a:stCxn id="38" idx="3"/>
            <a:endCxn id="41" idx="1"/>
          </p:cNvCxnSpPr>
          <p:nvPr/>
        </p:nvCxnSpPr>
        <p:spPr>
          <a:xfrm>
            <a:off x="8481093" y="3410609"/>
            <a:ext cx="625010" cy="59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16">
            <a:extLst>
              <a:ext uri="{FF2B5EF4-FFF2-40B4-BE49-F238E27FC236}">
                <a16:creationId xmlns:a16="http://schemas.microsoft.com/office/drawing/2014/main" id="{C77812C4-76A6-544E-B9EB-252534221A75}"/>
              </a:ext>
            </a:extLst>
          </p:cNvPr>
          <p:cNvCxnSpPr>
            <a:cxnSpLocks/>
            <a:stCxn id="38" idx="3"/>
            <a:endCxn id="42" idx="1"/>
          </p:cNvCxnSpPr>
          <p:nvPr/>
        </p:nvCxnSpPr>
        <p:spPr>
          <a:xfrm>
            <a:off x="8481093" y="3410609"/>
            <a:ext cx="656878" cy="1603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703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8E673F-9B71-4794-91A1-731A500DA71E}"/>
              </a:ext>
            </a:extLst>
          </p:cNvPr>
          <p:cNvSpPr>
            <a:spLocks noGrp="1"/>
          </p:cNvSpPr>
          <p:nvPr>
            <p:ph idx="1"/>
          </p:nvPr>
        </p:nvSpPr>
        <p:spPr/>
        <p:txBody>
          <a:bodyPr/>
          <a:lstStyle/>
          <a:p>
            <a:r>
              <a:rPr lang="zh-CN" altLang="en-US" dirty="0"/>
              <a:t>（</a:t>
            </a:r>
            <a:r>
              <a:rPr lang="en-US" altLang="zh-CN" dirty="0"/>
              <a:t>6</a:t>
            </a:r>
            <a:r>
              <a:rPr lang="zh-CN" altLang="en-US" dirty="0"/>
              <a:t>）</a:t>
            </a:r>
            <a:r>
              <a:rPr lang="zh-CN" altLang="zh-CN" dirty="0"/>
              <a:t>开发小组的人员应小而精</a:t>
            </a:r>
          </a:p>
          <a:p>
            <a:endParaRPr lang="zh-CN" altLang="en-US" dirty="0"/>
          </a:p>
        </p:txBody>
      </p:sp>
      <p:pic>
        <p:nvPicPr>
          <p:cNvPr id="4" name="图片 3">
            <a:extLst>
              <a:ext uri="{FF2B5EF4-FFF2-40B4-BE49-F238E27FC236}">
                <a16:creationId xmlns:a16="http://schemas.microsoft.com/office/drawing/2014/main" id="{EA84DD8E-DF11-4F7A-9003-5D2E4F318A71}"/>
              </a:ext>
            </a:extLst>
          </p:cNvPr>
          <p:cNvPicPr>
            <a:picLocks noChangeAspect="1"/>
          </p:cNvPicPr>
          <p:nvPr/>
        </p:nvPicPr>
        <p:blipFill>
          <a:blip r:embed="rId4"/>
          <a:stretch>
            <a:fillRect/>
          </a:stretch>
        </p:blipFill>
        <p:spPr>
          <a:xfrm>
            <a:off x="463038" y="1643528"/>
            <a:ext cx="5056514" cy="3971365"/>
          </a:xfrm>
          <a:prstGeom prst="rect">
            <a:avLst/>
          </a:prstGeom>
        </p:spPr>
      </p:pic>
      <p:cxnSp>
        <p:nvCxnSpPr>
          <p:cNvPr id="6" name="直接箭头连接符 5">
            <a:extLst>
              <a:ext uri="{FF2B5EF4-FFF2-40B4-BE49-F238E27FC236}">
                <a16:creationId xmlns:a16="http://schemas.microsoft.com/office/drawing/2014/main" id="{0F5FB781-71D0-4E67-9D83-EDCBB6E1BA39}"/>
              </a:ext>
            </a:extLst>
          </p:cNvPr>
          <p:cNvCxnSpPr/>
          <p:nvPr/>
        </p:nvCxnSpPr>
        <p:spPr>
          <a:xfrm>
            <a:off x="5519552" y="3552385"/>
            <a:ext cx="944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45724631-0AED-7D43-A5A4-B0007284AD00}"/>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pic>
        <p:nvPicPr>
          <p:cNvPr id="8" name="图片 7">
            <a:extLst>
              <a:ext uri="{FF2B5EF4-FFF2-40B4-BE49-F238E27FC236}">
                <a16:creationId xmlns:a16="http://schemas.microsoft.com/office/drawing/2014/main" id="{51376565-8302-6043-8276-354BC6574E2B}"/>
              </a:ext>
            </a:extLst>
          </p:cNvPr>
          <p:cNvPicPr>
            <a:picLocks noChangeAspect="1"/>
          </p:cNvPicPr>
          <p:nvPr>
            <p:custDataLst>
              <p:tags r:id="rId1"/>
            </p:custDataLst>
          </p:nvPr>
        </p:nvPicPr>
        <p:blipFill>
          <a:blip r:embed="rId5"/>
          <a:stretch>
            <a:fillRect/>
          </a:stretch>
        </p:blipFill>
        <p:spPr>
          <a:xfrm>
            <a:off x="7165975" y="1652905"/>
            <a:ext cx="3543300" cy="3689985"/>
          </a:xfrm>
          <a:prstGeom prst="rect">
            <a:avLst/>
          </a:prstGeom>
        </p:spPr>
      </p:pic>
    </p:spTree>
    <p:extLst>
      <p:ext uri="{BB962C8B-B14F-4D97-AF65-F5344CB8AC3E}">
        <p14:creationId xmlns:p14="http://schemas.microsoft.com/office/powerpoint/2010/main" val="301832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8E673F-9B71-4794-91A1-731A500DA71E}"/>
              </a:ext>
            </a:extLst>
          </p:cNvPr>
          <p:cNvSpPr>
            <a:spLocks noGrp="1"/>
          </p:cNvSpPr>
          <p:nvPr>
            <p:ph idx="1"/>
          </p:nvPr>
        </p:nvSpPr>
        <p:spPr/>
        <p:txBody>
          <a:bodyPr/>
          <a:lstStyle/>
          <a:p>
            <a:r>
              <a:rPr lang="zh-CN" altLang="en-US" dirty="0"/>
              <a:t>（</a:t>
            </a:r>
            <a:r>
              <a:rPr lang="en-US" altLang="zh-CN" dirty="0"/>
              <a:t>7</a:t>
            </a:r>
            <a:r>
              <a:rPr lang="zh-CN" altLang="en-US" dirty="0"/>
              <a:t>）</a:t>
            </a:r>
            <a:r>
              <a:rPr lang="zh-CN" altLang="zh-CN" dirty="0"/>
              <a:t>承认不断改进软件工程实践的必要性</a:t>
            </a:r>
          </a:p>
          <a:p>
            <a:endParaRPr lang="zh-CN" altLang="en-US" dirty="0"/>
          </a:p>
        </p:txBody>
      </p:sp>
      <p:sp>
        <p:nvSpPr>
          <p:cNvPr id="4" name="矩形 3">
            <a:extLst>
              <a:ext uri="{FF2B5EF4-FFF2-40B4-BE49-F238E27FC236}">
                <a16:creationId xmlns:a16="http://schemas.microsoft.com/office/drawing/2014/main" id="{ACB0FC08-F494-4D47-9863-8CFFCC982FBD}"/>
              </a:ext>
            </a:extLst>
          </p:cNvPr>
          <p:cNvSpPr/>
          <p:nvPr/>
        </p:nvSpPr>
        <p:spPr>
          <a:xfrm>
            <a:off x="881449" y="2171700"/>
            <a:ext cx="3248292" cy="36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这边做一个很多东西，文档，资料杂乱无章的效果</a:t>
            </a:r>
          </a:p>
        </p:txBody>
      </p:sp>
      <p:cxnSp>
        <p:nvCxnSpPr>
          <p:cNvPr id="6" name="直接箭头连接符 5">
            <a:extLst>
              <a:ext uri="{FF2B5EF4-FFF2-40B4-BE49-F238E27FC236}">
                <a16:creationId xmlns:a16="http://schemas.microsoft.com/office/drawing/2014/main" id="{9B93CAC6-F3A8-4170-ACCC-C514FA0DA30E}"/>
              </a:ext>
            </a:extLst>
          </p:cNvPr>
          <p:cNvCxnSpPr>
            <a:cxnSpLocks/>
          </p:cNvCxnSpPr>
          <p:nvPr/>
        </p:nvCxnSpPr>
        <p:spPr>
          <a:xfrm>
            <a:off x="4518212" y="3669553"/>
            <a:ext cx="2339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73B9E33C-4C7F-490C-BA04-6992B1866941}"/>
              </a:ext>
            </a:extLst>
          </p:cNvPr>
          <p:cNvSpPr/>
          <p:nvPr/>
        </p:nvSpPr>
        <p:spPr>
          <a:xfrm>
            <a:off x="4903276" y="3076937"/>
            <a:ext cx="1569660" cy="369332"/>
          </a:xfrm>
          <a:prstGeom prst="rect">
            <a:avLst/>
          </a:prstGeom>
        </p:spPr>
        <p:txBody>
          <a:bodyPr wrap="none">
            <a:spAutoFit/>
          </a:bodyPr>
          <a:lstStyle/>
          <a:p>
            <a:r>
              <a:rPr lang="zh-CN" altLang="zh-CN" dirty="0"/>
              <a:t>新的软件技术</a:t>
            </a:r>
            <a:endParaRPr lang="zh-CN" altLang="en-US" dirty="0"/>
          </a:p>
        </p:txBody>
      </p:sp>
      <p:sp>
        <p:nvSpPr>
          <p:cNvPr id="8" name="矩形 7">
            <a:extLst>
              <a:ext uri="{FF2B5EF4-FFF2-40B4-BE49-F238E27FC236}">
                <a16:creationId xmlns:a16="http://schemas.microsoft.com/office/drawing/2014/main" id="{E7E2A64E-F100-4212-98AC-93D03C883184}"/>
              </a:ext>
            </a:extLst>
          </p:cNvPr>
          <p:cNvSpPr/>
          <p:nvPr/>
        </p:nvSpPr>
        <p:spPr>
          <a:xfrm>
            <a:off x="4887545" y="3910106"/>
            <a:ext cx="1569660" cy="369332"/>
          </a:xfrm>
          <a:prstGeom prst="rect">
            <a:avLst/>
          </a:prstGeom>
        </p:spPr>
        <p:txBody>
          <a:bodyPr wrap="none">
            <a:spAutoFit/>
          </a:bodyPr>
          <a:lstStyle/>
          <a:p>
            <a:r>
              <a:rPr lang="zh-CN" altLang="zh-CN" dirty="0"/>
              <a:t>不断总结经验</a:t>
            </a:r>
            <a:endParaRPr lang="zh-CN" altLang="en-US" dirty="0"/>
          </a:p>
        </p:txBody>
      </p:sp>
      <p:sp>
        <p:nvSpPr>
          <p:cNvPr id="9" name="矩形 8">
            <a:extLst>
              <a:ext uri="{FF2B5EF4-FFF2-40B4-BE49-F238E27FC236}">
                <a16:creationId xmlns:a16="http://schemas.microsoft.com/office/drawing/2014/main" id="{2A086F47-C262-4BA3-A5DF-73CFD72759AE}"/>
              </a:ext>
            </a:extLst>
          </p:cNvPr>
          <p:cNvSpPr/>
          <p:nvPr/>
        </p:nvSpPr>
        <p:spPr>
          <a:xfrm>
            <a:off x="4518212" y="4970845"/>
            <a:ext cx="2723823" cy="369332"/>
          </a:xfrm>
          <a:prstGeom prst="rect">
            <a:avLst/>
          </a:prstGeom>
        </p:spPr>
        <p:txBody>
          <a:bodyPr wrap="none">
            <a:spAutoFit/>
          </a:bodyPr>
          <a:lstStyle/>
          <a:p>
            <a:r>
              <a:rPr lang="zh-CN" altLang="zh-CN" dirty="0"/>
              <a:t>调整软件开发的各项工作</a:t>
            </a:r>
            <a:endParaRPr lang="zh-CN" altLang="en-US" dirty="0"/>
          </a:p>
        </p:txBody>
      </p:sp>
      <p:sp>
        <p:nvSpPr>
          <p:cNvPr id="10" name="矩形 9">
            <a:extLst>
              <a:ext uri="{FF2B5EF4-FFF2-40B4-BE49-F238E27FC236}">
                <a16:creationId xmlns:a16="http://schemas.microsoft.com/office/drawing/2014/main" id="{5EE8F7BA-7B57-4ABC-82F0-8217489612E1}"/>
              </a:ext>
            </a:extLst>
          </p:cNvPr>
          <p:cNvSpPr/>
          <p:nvPr/>
        </p:nvSpPr>
        <p:spPr>
          <a:xfrm>
            <a:off x="7823905" y="2171700"/>
            <a:ext cx="3276351" cy="363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这边做一个很整齐的效果，把左边的内容整理一下，然后显示得井井有条</a:t>
            </a:r>
          </a:p>
        </p:txBody>
      </p:sp>
      <p:sp>
        <p:nvSpPr>
          <p:cNvPr id="11" name="标题 1">
            <a:extLst>
              <a:ext uri="{FF2B5EF4-FFF2-40B4-BE49-F238E27FC236}">
                <a16:creationId xmlns:a16="http://schemas.microsoft.com/office/drawing/2014/main" id="{ACFDD407-9730-4349-B7FF-F7780B7BB97D}"/>
              </a:ext>
            </a:extLst>
          </p:cNvPr>
          <p:cNvSpPr>
            <a:spLocks noGrp="1"/>
          </p:cNvSpPr>
          <p:nvPr>
            <p:ph type="title"/>
          </p:nvPr>
        </p:nvSpPr>
        <p:spPr>
          <a:xfrm>
            <a:off x="635961" y="0"/>
            <a:ext cx="10674590" cy="844601"/>
          </a:xfrm>
        </p:spPr>
        <p:txBody>
          <a:bodyPr/>
          <a:lstStyle/>
          <a:p>
            <a:r>
              <a:rPr lang="en-US" altLang="zh-CN" dirty="0"/>
              <a:t>3.</a:t>
            </a:r>
            <a:r>
              <a:rPr lang="zh-CN" altLang="zh-CN" dirty="0"/>
              <a:t>软件工程的基本原则</a:t>
            </a:r>
            <a:endParaRPr lang="zh-CN" altLang="en-US" dirty="0"/>
          </a:p>
        </p:txBody>
      </p:sp>
    </p:spTree>
    <p:extLst>
      <p:ext uri="{BB962C8B-B14F-4D97-AF65-F5344CB8AC3E}">
        <p14:creationId xmlns:p14="http://schemas.microsoft.com/office/powerpoint/2010/main" val="3906865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1.5 </a:t>
            </a:r>
            <a:r>
              <a:rPr lang="zh-CN" altLang="en-US" sz="6000" dirty="0">
                <a:latin typeface="腾讯体 W3" panose="020C04030202040F0204" pitchFamily="34" charset="-122"/>
                <a:ea typeface="腾讯体 W3" panose="020C04030202040F0204" pitchFamily="34" charset="-122"/>
              </a:rPr>
              <a:t>软件开发方法学</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a:extLst>
              <a:ext uri="{FF2B5EF4-FFF2-40B4-BE49-F238E27FC236}">
                <a16:creationId xmlns:a16="http://schemas.microsoft.com/office/drawing/2014/main" id="{4BD5463B-6034-4011-9704-1905FFE81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186145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en-US" altLang="zh-CN" dirty="0"/>
              <a:t>1. </a:t>
            </a:r>
            <a:r>
              <a:rPr lang="zh-CN" altLang="en-US" dirty="0"/>
              <a:t>软件开发方法学的产生背景</a:t>
            </a:r>
          </a:p>
        </p:txBody>
      </p:sp>
      <p:pic>
        <p:nvPicPr>
          <p:cNvPr id="2050" name="Picture 2">
            <a:extLst>
              <a:ext uri="{FF2B5EF4-FFF2-40B4-BE49-F238E27FC236}">
                <a16:creationId xmlns:a16="http://schemas.microsoft.com/office/drawing/2014/main" id="{3B477810-AEFD-444D-B463-F199FFB1B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82" y="1247972"/>
            <a:ext cx="3072524" cy="24457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AE20FAC-82C5-4C64-98E3-24F19DBAA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122" y="4097072"/>
            <a:ext cx="3238843" cy="19514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CECB5D8C-4188-4747-AFFE-F158EDEF8A07}"/>
              </a:ext>
            </a:extLst>
          </p:cNvPr>
          <p:cNvCxnSpPr/>
          <p:nvPr/>
        </p:nvCxnSpPr>
        <p:spPr>
          <a:xfrm>
            <a:off x="4823012" y="3552385"/>
            <a:ext cx="2563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B7BA6B3-F179-46FF-B0BB-0ACE6010484D}"/>
              </a:ext>
            </a:extLst>
          </p:cNvPr>
          <p:cNvSpPr txBox="1"/>
          <p:nvPr/>
        </p:nvSpPr>
        <p:spPr>
          <a:xfrm>
            <a:off x="5271247" y="2958353"/>
            <a:ext cx="1798918" cy="369332"/>
          </a:xfrm>
          <a:prstGeom prst="rect">
            <a:avLst/>
          </a:prstGeom>
          <a:noFill/>
        </p:spPr>
        <p:txBody>
          <a:bodyPr wrap="square" rtlCol="0">
            <a:spAutoFit/>
          </a:bodyPr>
          <a:lstStyle/>
          <a:p>
            <a:r>
              <a:rPr lang="zh-CN" altLang="en-US" dirty="0"/>
              <a:t>计算机技术发展</a:t>
            </a:r>
          </a:p>
        </p:txBody>
      </p:sp>
      <p:pic>
        <p:nvPicPr>
          <p:cNvPr id="8" name="图片 7">
            <a:extLst>
              <a:ext uri="{FF2B5EF4-FFF2-40B4-BE49-F238E27FC236}">
                <a16:creationId xmlns:a16="http://schemas.microsoft.com/office/drawing/2014/main" id="{6BBB519D-C603-465B-9F36-9B0A8DB2E8A3}"/>
              </a:ext>
            </a:extLst>
          </p:cNvPr>
          <p:cNvPicPr>
            <a:picLocks noChangeAspect="1"/>
          </p:cNvPicPr>
          <p:nvPr/>
        </p:nvPicPr>
        <p:blipFill rotWithShape="1">
          <a:blip r:embed="rId5">
            <a:extLst>
              <a:ext uri="{28A0092B-C50C-407E-A947-70E740481C1C}">
                <a14:useLocalDpi xmlns:a14="http://schemas.microsoft.com/office/drawing/2010/main" val="0"/>
              </a:ext>
            </a:extLst>
          </a:blip>
          <a:srcRect t="20185" r="15002"/>
          <a:stretch/>
        </p:blipFill>
        <p:spPr>
          <a:xfrm>
            <a:off x="7849521" y="1577360"/>
            <a:ext cx="3522868" cy="4410728"/>
          </a:xfrm>
          <a:prstGeom prst="rect">
            <a:avLst/>
          </a:prstGeom>
        </p:spPr>
      </p:pic>
    </p:spTree>
    <p:extLst>
      <p:ext uri="{BB962C8B-B14F-4D97-AF65-F5344CB8AC3E}">
        <p14:creationId xmlns:p14="http://schemas.microsoft.com/office/powerpoint/2010/main" val="3699982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1BE9310-88AB-4F1E-837B-98FDC4C37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60" y="1683834"/>
            <a:ext cx="6301302" cy="34903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8070F15-F8BF-4C62-B6CA-34BE466A4CE2}"/>
              </a:ext>
            </a:extLst>
          </p:cNvPr>
          <p:cNvSpPr/>
          <p:nvPr/>
        </p:nvSpPr>
        <p:spPr>
          <a:xfrm>
            <a:off x="8970682" y="1051859"/>
            <a:ext cx="2898589" cy="13745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机器语言</a:t>
            </a:r>
          </a:p>
        </p:txBody>
      </p:sp>
      <p:sp>
        <p:nvSpPr>
          <p:cNvPr id="6" name="矩形 5">
            <a:extLst>
              <a:ext uri="{FF2B5EF4-FFF2-40B4-BE49-F238E27FC236}">
                <a16:creationId xmlns:a16="http://schemas.microsoft.com/office/drawing/2014/main" id="{ECB21FFD-C1E7-4EB8-B8A5-6929618B138F}"/>
              </a:ext>
            </a:extLst>
          </p:cNvPr>
          <p:cNvSpPr/>
          <p:nvPr/>
        </p:nvSpPr>
        <p:spPr>
          <a:xfrm>
            <a:off x="8970681" y="2907554"/>
            <a:ext cx="2898589" cy="13745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汇编语言</a:t>
            </a:r>
          </a:p>
        </p:txBody>
      </p:sp>
      <p:sp>
        <p:nvSpPr>
          <p:cNvPr id="7" name="矩形 6">
            <a:extLst>
              <a:ext uri="{FF2B5EF4-FFF2-40B4-BE49-F238E27FC236}">
                <a16:creationId xmlns:a16="http://schemas.microsoft.com/office/drawing/2014/main" id="{CF265C92-CE92-4083-9724-1847CB3D06DF}"/>
              </a:ext>
            </a:extLst>
          </p:cNvPr>
          <p:cNvSpPr/>
          <p:nvPr/>
        </p:nvSpPr>
        <p:spPr>
          <a:xfrm>
            <a:off x="8970680" y="4858872"/>
            <a:ext cx="2898589" cy="13745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高级语言</a:t>
            </a:r>
          </a:p>
        </p:txBody>
      </p:sp>
      <p:cxnSp>
        <p:nvCxnSpPr>
          <p:cNvPr id="8" name="直接箭头连接符 7">
            <a:extLst>
              <a:ext uri="{FF2B5EF4-FFF2-40B4-BE49-F238E27FC236}">
                <a16:creationId xmlns:a16="http://schemas.microsoft.com/office/drawing/2014/main" id="{BD3669B3-E6C9-4CC3-9C9A-D33CF3F414FC}"/>
              </a:ext>
            </a:extLst>
          </p:cNvPr>
          <p:cNvCxnSpPr>
            <a:stCxn id="4" idx="2"/>
            <a:endCxn id="6" idx="0"/>
          </p:cNvCxnSpPr>
          <p:nvPr/>
        </p:nvCxnSpPr>
        <p:spPr>
          <a:xfrm flipH="1">
            <a:off x="10419976" y="2426447"/>
            <a:ext cx="1" cy="481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799523F-0525-4511-8B11-F91020BE5F87}"/>
              </a:ext>
            </a:extLst>
          </p:cNvPr>
          <p:cNvCxnSpPr>
            <a:stCxn id="6" idx="2"/>
            <a:endCxn id="7" idx="0"/>
          </p:cNvCxnSpPr>
          <p:nvPr/>
        </p:nvCxnSpPr>
        <p:spPr>
          <a:xfrm flipH="1">
            <a:off x="10419975" y="4282142"/>
            <a:ext cx="1" cy="576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箭头: 右 10">
            <a:extLst>
              <a:ext uri="{FF2B5EF4-FFF2-40B4-BE49-F238E27FC236}">
                <a16:creationId xmlns:a16="http://schemas.microsoft.com/office/drawing/2014/main" id="{AFBE0A92-29DF-444E-9662-86DB1EC2DB5F}"/>
              </a:ext>
            </a:extLst>
          </p:cNvPr>
          <p:cNvSpPr/>
          <p:nvPr/>
        </p:nvSpPr>
        <p:spPr>
          <a:xfrm>
            <a:off x="7339853" y="3281083"/>
            <a:ext cx="1111623" cy="62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a:extLst>
              <a:ext uri="{FF2B5EF4-FFF2-40B4-BE49-F238E27FC236}">
                <a16:creationId xmlns:a16="http://schemas.microsoft.com/office/drawing/2014/main" id="{CAAC8072-6F6D-0F4B-A282-87CAEF3155A0}"/>
              </a:ext>
            </a:extLst>
          </p:cNvPr>
          <p:cNvSpPr>
            <a:spLocks noGrp="1"/>
          </p:cNvSpPr>
          <p:nvPr>
            <p:ph type="title"/>
          </p:nvPr>
        </p:nvSpPr>
        <p:spPr>
          <a:xfrm>
            <a:off x="635961" y="0"/>
            <a:ext cx="10674590" cy="844601"/>
          </a:xfrm>
        </p:spPr>
        <p:txBody>
          <a:bodyPr/>
          <a:lstStyle/>
          <a:p>
            <a:r>
              <a:rPr lang="en-US" altLang="zh-CN" dirty="0"/>
              <a:t>1. </a:t>
            </a:r>
            <a:r>
              <a:rPr lang="zh-CN" altLang="en-US" dirty="0"/>
              <a:t>软件开发方法学的产生背景</a:t>
            </a:r>
          </a:p>
        </p:txBody>
      </p:sp>
      <p:sp>
        <p:nvSpPr>
          <p:cNvPr id="3" name="圆角矩形 2">
            <a:extLst>
              <a:ext uri="{FF2B5EF4-FFF2-40B4-BE49-F238E27FC236}">
                <a16:creationId xmlns:a16="http://schemas.microsoft.com/office/drawing/2014/main" id="{544BEBAF-28E4-D348-9212-577B29E3E410}"/>
              </a:ext>
            </a:extLst>
          </p:cNvPr>
          <p:cNvSpPr/>
          <p:nvPr/>
        </p:nvSpPr>
        <p:spPr>
          <a:xfrm>
            <a:off x="4411823" y="2543734"/>
            <a:ext cx="3338686" cy="17705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3200" dirty="0">
                <a:solidFill>
                  <a:srgbClr val="FF0000"/>
                </a:solidFill>
              </a:rPr>
              <a:t>感兴趣的可选修</a:t>
            </a:r>
            <a:r>
              <a:rPr kumimoji="1" lang="en-US" altLang="zh-CN" sz="3200" dirty="0">
                <a:solidFill>
                  <a:srgbClr val="FF0000"/>
                </a:solidFill>
              </a:rPr>
              <a:t>《</a:t>
            </a:r>
            <a:r>
              <a:rPr kumimoji="1" lang="zh-CN" altLang="en-US" sz="3200" dirty="0">
                <a:solidFill>
                  <a:srgbClr val="FF0000"/>
                </a:solidFill>
              </a:rPr>
              <a:t>编程语言</a:t>
            </a:r>
            <a:r>
              <a:rPr kumimoji="1" lang="en-US" altLang="zh-CN" sz="3200" dirty="0">
                <a:solidFill>
                  <a:srgbClr val="FF0000"/>
                </a:solidFill>
              </a:rPr>
              <a:t>》</a:t>
            </a:r>
            <a:endParaRPr kumimoji="1" lang="zh-CN" altLang="en-US" sz="3200" dirty="0">
              <a:solidFill>
                <a:srgbClr val="FF0000"/>
              </a:solidFill>
            </a:endParaRPr>
          </a:p>
        </p:txBody>
      </p:sp>
    </p:spTree>
    <p:extLst>
      <p:ext uri="{BB962C8B-B14F-4D97-AF65-F5344CB8AC3E}">
        <p14:creationId xmlns:p14="http://schemas.microsoft.com/office/powerpoint/2010/main" val="25168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zh-CN" altLang="zh-CN" dirty="0"/>
              <a:t>（</a:t>
            </a:r>
            <a:r>
              <a:rPr lang="en-US" altLang="zh-CN" dirty="0"/>
              <a:t>1</a:t>
            </a:r>
            <a:r>
              <a:rPr lang="zh-CN" altLang="zh-CN" dirty="0"/>
              <a:t>）机器语言</a:t>
            </a:r>
          </a:p>
        </p:txBody>
      </p:sp>
      <p:sp>
        <p:nvSpPr>
          <p:cNvPr id="3" name="内容占位符 2">
            <a:extLst>
              <a:ext uri="{FF2B5EF4-FFF2-40B4-BE49-F238E27FC236}">
                <a16:creationId xmlns:a16="http://schemas.microsoft.com/office/drawing/2014/main" id="{A1650C17-0BCB-4DD0-AB87-7B7FA4B2123A}"/>
              </a:ext>
            </a:extLst>
          </p:cNvPr>
          <p:cNvSpPr>
            <a:spLocks noGrp="1"/>
          </p:cNvSpPr>
          <p:nvPr>
            <p:ph idx="1"/>
          </p:nvPr>
        </p:nvSpPr>
        <p:spPr/>
        <p:txBody>
          <a:bodyPr/>
          <a:lstStyle/>
          <a:p>
            <a:r>
              <a:rPr lang="zh-CN" altLang="en-US" dirty="0"/>
              <a:t>电路编程</a:t>
            </a:r>
          </a:p>
        </p:txBody>
      </p:sp>
      <p:sp>
        <p:nvSpPr>
          <p:cNvPr id="4" name="Rectangle 2">
            <a:extLst>
              <a:ext uri="{FF2B5EF4-FFF2-40B4-BE49-F238E27FC236}">
                <a16:creationId xmlns:a16="http://schemas.microsoft.com/office/drawing/2014/main" id="{B55514FA-361F-4569-835F-1BF9F6945381}"/>
              </a:ext>
            </a:extLst>
          </p:cNvPr>
          <p:cNvSpPr>
            <a:spLocks noChangeArrowheads="1"/>
          </p:cNvSpPr>
          <p:nvPr/>
        </p:nvSpPr>
        <p:spPr bwMode="auto">
          <a:xfrm>
            <a:off x="3014804" y="2462542"/>
            <a:ext cx="2309228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5CBEA340-0774-4028-AF5F-FB91E7282F74}"/>
              </a:ext>
            </a:extLst>
          </p:cNvPr>
          <p:cNvGraphicFramePr>
            <a:graphicFrameLocks noChangeAspect="1"/>
          </p:cNvGraphicFramePr>
          <p:nvPr/>
        </p:nvGraphicFramePr>
        <p:xfrm>
          <a:off x="2405204" y="1767689"/>
          <a:ext cx="6976230" cy="3322622"/>
        </p:xfrm>
        <a:graphic>
          <a:graphicData uri="http://schemas.openxmlformats.org/presentationml/2006/ole">
            <mc:AlternateContent xmlns:mc="http://schemas.openxmlformats.org/markup-compatibility/2006">
              <mc:Choice xmlns:v="urn:schemas-microsoft-com:vml" Requires="v">
                <p:oleObj spid="_x0000_s1041" name="Visio" r:id="rId4" imgW="5715000" imgH="2724344" progId="Visio.Drawing.15">
                  <p:embed/>
                </p:oleObj>
              </mc:Choice>
              <mc:Fallback>
                <p:oleObj name="Visio" r:id="rId4" imgW="5715000" imgH="2724344" progId="Visio.Drawing.15">
                  <p:embed/>
                  <p:pic>
                    <p:nvPicPr>
                      <p:cNvPr id="5" name="对象 4">
                        <a:extLst>
                          <a:ext uri="{FF2B5EF4-FFF2-40B4-BE49-F238E27FC236}">
                            <a16:creationId xmlns:a16="http://schemas.microsoft.com/office/drawing/2014/main" id="{5CBEA340-0774-4028-AF5F-FB91E7282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204" y="1767689"/>
                        <a:ext cx="6976230" cy="3322622"/>
                      </a:xfrm>
                      <a:prstGeom prst="rect">
                        <a:avLst/>
                      </a:prstGeom>
                      <a:noFill/>
                    </p:spPr>
                  </p:pic>
                </p:oleObj>
              </mc:Fallback>
            </mc:AlternateContent>
          </a:graphicData>
        </a:graphic>
      </p:graphicFrame>
    </p:spTree>
    <p:extLst>
      <p:ext uri="{BB962C8B-B14F-4D97-AF65-F5344CB8AC3E}">
        <p14:creationId xmlns:p14="http://schemas.microsoft.com/office/powerpoint/2010/main" val="2247367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zh-CN" altLang="zh-CN" dirty="0"/>
              <a:t>（</a:t>
            </a:r>
            <a:r>
              <a:rPr lang="en-US" altLang="zh-CN" dirty="0"/>
              <a:t>1</a:t>
            </a:r>
            <a:r>
              <a:rPr lang="zh-CN" altLang="zh-CN" dirty="0"/>
              <a:t>）机器语言</a:t>
            </a:r>
            <a:endParaRPr lang="zh-CN" altLang="en-US" dirty="0"/>
          </a:p>
        </p:txBody>
      </p:sp>
      <p:sp>
        <p:nvSpPr>
          <p:cNvPr id="3" name="内容占位符 2">
            <a:extLst>
              <a:ext uri="{FF2B5EF4-FFF2-40B4-BE49-F238E27FC236}">
                <a16:creationId xmlns:a16="http://schemas.microsoft.com/office/drawing/2014/main" id="{A1650C17-0BCB-4DD0-AB87-7B7FA4B2123A}"/>
              </a:ext>
            </a:extLst>
          </p:cNvPr>
          <p:cNvSpPr>
            <a:spLocks noGrp="1"/>
          </p:cNvSpPr>
          <p:nvPr>
            <p:ph idx="1"/>
          </p:nvPr>
        </p:nvSpPr>
        <p:spPr/>
        <p:txBody>
          <a:bodyPr/>
          <a:lstStyle/>
          <a:p>
            <a:r>
              <a:rPr lang="zh-CN" altLang="zh-CN" dirty="0">
                <a:solidFill>
                  <a:schemeClr val="tx1"/>
                </a:solidFill>
              </a:rPr>
              <a:t>机器语言是指利用处理器提供的指令来编写程序。</a:t>
            </a:r>
            <a:endParaRPr lang="en-US" altLang="zh-CN" dirty="0">
              <a:solidFill>
                <a:schemeClr val="tx1"/>
              </a:solidFill>
            </a:endParaRPr>
          </a:p>
          <a:p>
            <a:endParaRPr lang="en-US" altLang="zh-CN" dirty="0">
              <a:solidFill>
                <a:schemeClr val="tx1"/>
              </a:solidFill>
            </a:endParaRPr>
          </a:p>
          <a:p>
            <a:r>
              <a:rPr lang="zh-CN" altLang="zh-CN" b="1" dirty="0"/>
              <a:t>指令系统</a:t>
            </a:r>
            <a:r>
              <a:rPr lang="zh-CN" altLang="zh-CN" dirty="0"/>
              <a:t>是指计算机所能执行的全部指令的集合，也可以理解为计算机处理器集成的电路结构集合。</a:t>
            </a:r>
            <a:endParaRPr lang="en-US" altLang="zh-CN" dirty="0"/>
          </a:p>
          <a:p>
            <a:endParaRPr lang="en-US" altLang="zh-CN" dirty="0"/>
          </a:p>
          <a:p>
            <a:r>
              <a:rPr lang="zh-CN" altLang="zh-CN" dirty="0"/>
              <a:t>不同计算机的指令系统包含的指令种类和数目也不同。</a:t>
            </a:r>
            <a:endParaRPr lang="zh-CN" altLang="en-US" dirty="0"/>
          </a:p>
          <a:p>
            <a:endParaRPr lang="zh-CN" altLang="en-US" dirty="0"/>
          </a:p>
          <a:p>
            <a:endParaRPr lang="en-US" altLang="zh-CN" dirty="0">
              <a:solidFill>
                <a:schemeClr val="tx1"/>
              </a:solidFill>
            </a:endParaRPr>
          </a:p>
          <a:p>
            <a:endParaRPr lang="zh-CN" altLang="en-US" dirty="0"/>
          </a:p>
        </p:txBody>
      </p:sp>
    </p:spTree>
    <p:extLst>
      <p:ext uri="{BB962C8B-B14F-4D97-AF65-F5344CB8AC3E}">
        <p14:creationId xmlns:p14="http://schemas.microsoft.com/office/powerpoint/2010/main" val="1797718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a:t>
            </a:r>
            <a:r>
              <a:rPr lang="zh-CN" altLang="en-US" dirty="0"/>
              <a:t>计算机的发展</a:t>
            </a:r>
          </a:p>
        </p:txBody>
      </p:sp>
      <p:sp>
        <p:nvSpPr>
          <p:cNvPr id="7" name="内容占位符 6">
            <a:extLst>
              <a:ext uri="{FF2B5EF4-FFF2-40B4-BE49-F238E27FC236}">
                <a16:creationId xmlns:a16="http://schemas.microsoft.com/office/drawing/2014/main" id="{2A51CDFC-6B38-41F5-A7D8-9CC4AE5CFA8E}"/>
              </a:ext>
            </a:extLst>
          </p:cNvPr>
          <p:cNvSpPr>
            <a:spLocks noGrp="1"/>
          </p:cNvSpPr>
          <p:nvPr>
            <p:ph idx="1"/>
          </p:nvPr>
        </p:nvSpPr>
        <p:spPr/>
        <p:txBody>
          <a:bodyPr/>
          <a:lstStyle/>
          <a:p>
            <a:endParaRPr lang="en-US" altLang="zh-CN" dirty="0"/>
          </a:p>
          <a:p>
            <a:r>
              <a:rPr lang="zh-CN" altLang="en-US" dirty="0"/>
              <a:t>（</a:t>
            </a:r>
            <a:r>
              <a:rPr lang="en-US" altLang="zh-CN" dirty="0"/>
              <a:t>1</a:t>
            </a:r>
            <a:r>
              <a:rPr lang="zh-CN" altLang="en-US" dirty="0"/>
              <a:t>）史前时代的“计算机”</a:t>
            </a:r>
            <a:endParaRPr lang="en-US" altLang="zh-CN" dirty="0"/>
          </a:p>
          <a:p>
            <a:endParaRPr lang="en-US" altLang="zh-CN" dirty="0"/>
          </a:p>
          <a:p>
            <a:r>
              <a:rPr lang="zh-CN" altLang="en-US" dirty="0"/>
              <a:t>（</a:t>
            </a:r>
            <a:r>
              <a:rPr lang="en-US" altLang="zh-CN" dirty="0"/>
              <a:t>2</a:t>
            </a:r>
            <a:r>
              <a:rPr lang="zh-CN" altLang="en-US" dirty="0"/>
              <a:t>）近代的“计算机”</a:t>
            </a:r>
            <a:endParaRPr lang="en-US" altLang="zh-CN" dirty="0"/>
          </a:p>
          <a:p>
            <a:endParaRPr lang="en-US" altLang="zh-CN" dirty="0"/>
          </a:p>
          <a:p>
            <a:r>
              <a:rPr lang="zh-CN" altLang="en-US" dirty="0"/>
              <a:t>（</a:t>
            </a:r>
            <a:r>
              <a:rPr lang="en-US" altLang="zh-CN" dirty="0"/>
              <a:t>3</a:t>
            </a:r>
            <a:r>
              <a:rPr lang="zh-CN" altLang="en-US" dirty="0"/>
              <a:t>）机械式计算机</a:t>
            </a:r>
            <a:endParaRPr lang="en-US" altLang="zh-CN" dirty="0"/>
          </a:p>
          <a:p>
            <a:endParaRPr lang="en-US" altLang="zh-CN" dirty="0"/>
          </a:p>
          <a:p>
            <a:r>
              <a:rPr lang="zh-CN" altLang="en-US" dirty="0"/>
              <a:t>（</a:t>
            </a:r>
            <a:r>
              <a:rPr lang="en-US" altLang="zh-CN" dirty="0"/>
              <a:t>4</a:t>
            </a:r>
            <a:r>
              <a:rPr lang="zh-CN" altLang="en-US" dirty="0"/>
              <a:t>）现代计算机</a:t>
            </a:r>
          </a:p>
        </p:txBody>
      </p:sp>
      <p:sp>
        <p:nvSpPr>
          <p:cNvPr id="4" name="日期占位符 3"/>
          <p:cNvSpPr>
            <a:spLocks noGrp="1"/>
          </p:cNvSpPr>
          <p:nvPr>
            <p:ph type="dt" sz="half" idx="10"/>
          </p:nvPr>
        </p:nvSpPr>
        <p:spPr/>
        <p:txBody>
          <a:bodyPr/>
          <a:lstStyle/>
          <a:p>
            <a:fld id="{BD078A84-FE36-47B5-AC10-076EE1285D4A}" type="datetime1">
              <a:rPr lang="zh-CN" altLang="en-US" smtClean="0"/>
              <a:t>2020/9/14</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pPr/>
              <a:t>6</a:t>
            </a:fld>
            <a:endParaRPr lang="zh-CN" altLang="en-US"/>
          </a:p>
        </p:txBody>
      </p:sp>
      <p:pic>
        <p:nvPicPr>
          <p:cNvPr id="8" name="图片 3">
            <a:extLst>
              <a:ext uri="{FF2B5EF4-FFF2-40B4-BE49-F238E27FC236}">
                <a16:creationId xmlns:a16="http://schemas.microsoft.com/office/drawing/2014/main" id="{076161B1-2C01-9B47-9DB4-50E7654DE9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6418" y="1505156"/>
            <a:ext cx="2579687"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4">
            <a:extLst>
              <a:ext uri="{FF2B5EF4-FFF2-40B4-BE49-F238E27FC236}">
                <a16:creationId xmlns:a16="http://schemas.microsoft.com/office/drawing/2014/main" id="{C8A2FF7A-41A4-F949-ACC3-93C20BA27EC8}"/>
              </a:ext>
            </a:extLst>
          </p:cNvPr>
          <p:cNvSpPr txBox="1">
            <a:spLocks noChangeArrowheads="1"/>
          </p:cNvSpPr>
          <p:nvPr/>
        </p:nvSpPr>
        <p:spPr bwMode="auto">
          <a:xfrm>
            <a:off x="5973256" y="3605543"/>
            <a:ext cx="3527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800" dirty="0">
                <a:latin typeface="腾讯体 W3" panose="020C04030202040F0204" pitchFamily="34" charset="-122"/>
                <a:ea typeface="腾讯体 W3" panose="020C04030202040F0204" pitchFamily="34" charset="-122"/>
              </a:rPr>
              <a:t>计算机</a:t>
            </a:r>
            <a:r>
              <a:rPr lang="en-US" altLang="zh-CN" sz="2800" dirty="0">
                <a:latin typeface="腾讯体 W3" panose="020C04030202040F0204" pitchFamily="34" charset="-122"/>
                <a:ea typeface="腾讯体 W3" panose="020C04030202040F0204" pitchFamily="34" charset="-122"/>
              </a:rPr>
              <a:t>2000</a:t>
            </a:r>
            <a:r>
              <a:rPr lang="zh-CN" altLang="en-US" sz="2800" dirty="0">
                <a:latin typeface="腾讯体 W3" panose="020C04030202040F0204" pitchFamily="34" charset="-122"/>
                <a:ea typeface="腾讯体 W3" panose="020C04030202040F0204" pitchFamily="34" charset="-122"/>
              </a:rPr>
              <a:t>年的历史</a:t>
            </a:r>
          </a:p>
        </p:txBody>
      </p:sp>
    </p:spTree>
    <p:extLst>
      <p:ext uri="{BB962C8B-B14F-4D97-AF65-F5344CB8AC3E}">
        <p14:creationId xmlns:p14="http://schemas.microsoft.com/office/powerpoint/2010/main" val="224474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71-FBE1-4706-96D2-68FB18D8B5B5}"/>
              </a:ext>
            </a:extLst>
          </p:cNvPr>
          <p:cNvSpPr>
            <a:spLocks noGrp="1"/>
          </p:cNvSpPr>
          <p:nvPr>
            <p:ph type="title"/>
          </p:nvPr>
        </p:nvSpPr>
        <p:spPr/>
        <p:txBody>
          <a:bodyPr/>
          <a:lstStyle/>
          <a:p>
            <a:r>
              <a:rPr lang="zh-CN" altLang="zh-CN" dirty="0"/>
              <a:t>（</a:t>
            </a:r>
            <a:r>
              <a:rPr lang="en-US" altLang="zh-CN" dirty="0"/>
              <a:t>1</a:t>
            </a:r>
            <a:r>
              <a:rPr lang="zh-CN" altLang="zh-CN" dirty="0"/>
              <a:t>）机器语言</a:t>
            </a:r>
            <a:endParaRPr lang="zh-CN" altLang="en-US" dirty="0"/>
          </a:p>
        </p:txBody>
      </p:sp>
      <p:sp>
        <p:nvSpPr>
          <p:cNvPr id="3" name="内容占位符 2">
            <a:extLst>
              <a:ext uri="{FF2B5EF4-FFF2-40B4-BE49-F238E27FC236}">
                <a16:creationId xmlns:a16="http://schemas.microsoft.com/office/drawing/2014/main" id="{A1650C17-0BCB-4DD0-AB87-7B7FA4B2123A}"/>
              </a:ext>
            </a:extLst>
          </p:cNvPr>
          <p:cNvSpPr>
            <a:spLocks noGrp="1"/>
          </p:cNvSpPr>
          <p:nvPr>
            <p:ph idx="1"/>
          </p:nvPr>
        </p:nvSpPr>
        <p:spPr/>
        <p:txBody>
          <a:bodyPr/>
          <a:lstStyle/>
          <a:p>
            <a:r>
              <a:rPr lang="zh-CN" altLang="zh-CN" dirty="0"/>
              <a:t>指令的基本格式：</a:t>
            </a:r>
            <a:endParaRPr lang="en-US" altLang="zh-CN" dirty="0"/>
          </a:p>
          <a:p>
            <a:r>
              <a:rPr lang="en-US" altLang="zh-CN" dirty="0"/>
              <a:t>                    </a:t>
            </a:r>
            <a:r>
              <a:rPr lang="zh-CN" altLang="zh-CN" dirty="0"/>
              <a:t>操作码字段</a:t>
            </a:r>
            <a:r>
              <a:rPr lang="en-US" altLang="zh-CN" dirty="0"/>
              <a:t>+</a:t>
            </a:r>
            <a:r>
              <a:rPr lang="zh-CN" altLang="zh-CN" dirty="0"/>
              <a:t>地址码字段。</a:t>
            </a:r>
            <a:endParaRPr lang="en-US" altLang="zh-CN" dirty="0"/>
          </a:p>
          <a:p>
            <a:endParaRPr lang="zh-CN" altLang="en-US" dirty="0"/>
          </a:p>
        </p:txBody>
      </p:sp>
      <p:sp>
        <p:nvSpPr>
          <p:cNvPr id="4" name="矩形 3">
            <a:extLst>
              <a:ext uri="{FF2B5EF4-FFF2-40B4-BE49-F238E27FC236}">
                <a16:creationId xmlns:a16="http://schemas.microsoft.com/office/drawing/2014/main" id="{745EAB89-F94B-4A14-922E-5112F5C99D4C}"/>
              </a:ext>
            </a:extLst>
          </p:cNvPr>
          <p:cNvSpPr/>
          <p:nvPr/>
        </p:nvSpPr>
        <p:spPr>
          <a:xfrm>
            <a:off x="749643" y="2431534"/>
            <a:ext cx="2492990" cy="369332"/>
          </a:xfrm>
          <a:prstGeom prst="rect">
            <a:avLst/>
          </a:prstGeom>
        </p:spPr>
        <p:txBody>
          <a:bodyPr wrap="none">
            <a:spAutoFit/>
          </a:bodyPr>
          <a:lstStyle/>
          <a:p>
            <a:r>
              <a:rPr lang="zh-CN" altLang="zh-CN" dirty="0"/>
              <a:t>指令的操作性质及功能</a:t>
            </a:r>
            <a:endParaRPr lang="zh-CN" altLang="en-US" dirty="0"/>
          </a:p>
        </p:txBody>
      </p:sp>
      <p:sp>
        <p:nvSpPr>
          <p:cNvPr id="5" name="矩形 4">
            <a:extLst>
              <a:ext uri="{FF2B5EF4-FFF2-40B4-BE49-F238E27FC236}">
                <a16:creationId xmlns:a16="http://schemas.microsoft.com/office/drawing/2014/main" id="{20A2F994-07F7-4923-B241-42C1CF3AD30E}"/>
              </a:ext>
            </a:extLst>
          </p:cNvPr>
          <p:cNvSpPr/>
          <p:nvPr/>
        </p:nvSpPr>
        <p:spPr>
          <a:xfrm>
            <a:off x="3961782" y="2431534"/>
            <a:ext cx="2492990" cy="369332"/>
          </a:xfrm>
          <a:prstGeom prst="rect">
            <a:avLst/>
          </a:prstGeom>
        </p:spPr>
        <p:txBody>
          <a:bodyPr wrap="none">
            <a:spAutoFit/>
          </a:bodyPr>
          <a:lstStyle/>
          <a:p>
            <a:r>
              <a:rPr lang="zh-CN" altLang="zh-CN" dirty="0"/>
              <a:t>操作数或操作数的地址</a:t>
            </a:r>
            <a:endParaRPr lang="zh-CN" altLang="en-US" dirty="0"/>
          </a:p>
        </p:txBody>
      </p:sp>
      <p:cxnSp>
        <p:nvCxnSpPr>
          <p:cNvPr id="7" name="直接箭头连接符 6">
            <a:extLst>
              <a:ext uri="{FF2B5EF4-FFF2-40B4-BE49-F238E27FC236}">
                <a16:creationId xmlns:a16="http://schemas.microsoft.com/office/drawing/2014/main" id="{61577A3A-9C2F-4C05-8831-611807E72EFA}"/>
              </a:ext>
            </a:extLst>
          </p:cNvPr>
          <p:cNvCxnSpPr/>
          <p:nvPr/>
        </p:nvCxnSpPr>
        <p:spPr>
          <a:xfrm flipH="1">
            <a:off x="2470150" y="1797050"/>
            <a:ext cx="63500" cy="6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F8F89F6-84AB-4773-A659-92FC279954C9}"/>
              </a:ext>
            </a:extLst>
          </p:cNvPr>
          <p:cNvCxnSpPr>
            <a:cxnSpLocks/>
          </p:cNvCxnSpPr>
          <p:nvPr/>
        </p:nvCxnSpPr>
        <p:spPr>
          <a:xfrm>
            <a:off x="4367839" y="1797050"/>
            <a:ext cx="182543" cy="6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FB84C62-ACD4-42BA-87D6-7C3E53084184}"/>
              </a:ext>
            </a:extLst>
          </p:cNvPr>
          <p:cNvSpPr/>
          <p:nvPr/>
        </p:nvSpPr>
        <p:spPr>
          <a:xfrm>
            <a:off x="749643" y="3437576"/>
            <a:ext cx="6096000" cy="1015663"/>
          </a:xfrm>
          <a:prstGeom prst="rect">
            <a:avLst/>
          </a:prstGeom>
        </p:spPr>
        <p:txBody>
          <a:bodyPr>
            <a:spAutoFit/>
          </a:bodyPr>
          <a:lstStyle/>
          <a:p>
            <a:r>
              <a:rPr lang="zh-CN" altLang="zh-CN" sz="2000" dirty="0"/>
              <a:t>机器语言程序示例：</a:t>
            </a:r>
            <a:r>
              <a:rPr lang="en-US" altLang="zh-CN" sz="2000" dirty="0"/>
              <a:t> </a:t>
            </a:r>
          </a:p>
          <a:p>
            <a:r>
              <a:rPr lang="en-US" altLang="zh-CN" sz="2000" dirty="0"/>
              <a:t>                   1001101101101101 1101101110001110</a:t>
            </a:r>
            <a:endParaRPr lang="zh-CN" altLang="zh-CN" sz="2000" dirty="0"/>
          </a:p>
          <a:p>
            <a:r>
              <a:rPr lang="en-US" altLang="zh-CN" sz="2000" dirty="0"/>
              <a:t>                   0111001110010101 1001011100101001</a:t>
            </a:r>
            <a:endParaRPr lang="zh-CN" altLang="zh-CN" sz="2000" dirty="0"/>
          </a:p>
        </p:txBody>
      </p:sp>
    </p:spTree>
    <p:extLst>
      <p:ext uri="{BB962C8B-B14F-4D97-AF65-F5344CB8AC3E}">
        <p14:creationId xmlns:p14="http://schemas.microsoft.com/office/powerpoint/2010/main" val="2570298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a:t>
            </a:r>
            <a:r>
              <a:rPr lang="en-US" altLang="zh-CN" dirty="0"/>
              <a:t>2</a:t>
            </a:r>
            <a:r>
              <a:rPr lang="zh-CN" altLang="zh-CN" dirty="0"/>
              <a:t>）汇编语言</a:t>
            </a:r>
          </a:p>
        </p:txBody>
      </p:sp>
      <p:sp>
        <p:nvSpPr>
          <p:cNvPr id="3" name="内容占位符 2"/>
          <p:cNvSpPr>
            <a:spLocks noGrp="1"/>
          </p:cNvSpPr>
          <p:nvPr>
            <p:ph idx="1"/>
          </p:nvPr>
        </p:nvSpPr>
        <p:spPr>
          <a:xfrm>
            <a:off x="3052807" y="2800300"/>
            <a:ext cx="3186739" cy="2293723"/>
          </a:xfrm>
        </p:spPr>
        <p:txBody>
          <a:bodyPr/>
          <a:lstStyle/>
          <a:p>
            <a:r>
              <a:rPr lang="zh-CN" altLang="zh-CN" dirty="0">
                <a:solidFill>
                  <a:schemeClr val="tx1"/>
                </a:solidFill>
              </a:rPr>
              <a:t>汇编语言示例：</a:t>
            </a:r>
          </a:p>
          <a:p>
            <a:r>
              <a:rPr lang="en-US" altLang="zh-CN" dirty="0">
                <a:solidFill>
                  <a:schemeClr val="tx1"/>
                </a:solidFill>
              </a:rPr>
              <a:t>        MOV AX</a:t>
            </a:r>
            <a:r>
              <a:rPr lang="zh-CN" altLang="zh-CN" dirty="0">
                <a:solidFill>
                  <a:schemeClr val="tx1"/>
                </a:solidFill>
              </a:rPr>
              <a:t>，</a:t>
            </a:r>
            <a:r>
              <a:rPr lang="en-US" altLang="zh-CN" dirty="0">
                <a:solidFill>
                  <a:schemeClr val="tx1"/>
                </a:solidFill>
              </a:rPr>
              <a:t>10</a:t>
            </a:r>
            <a:endParaRPr lang="zh-CN" altLang="zh-CN" dirty="0">
              <a:solidFill>
                <a:schemeClr val="tx1"/>
              </a:solidFill>
            </a:endParaRPr>
          </a:p>
          <a:p>
            <a:r>
              <a:rPr lang="en-US" altLang="zh-CN" dirty="0">
                <a:solidFill>
                  <a:schemeClr val="tx1"/>
                </a:solidFill>
              </a:rPr>
              <a:t>        MOV BX</a:t>
            </a:r>
            <a:r>
              <a:rPr lang="zh-CN" altLang="zh-CN" dirty="0">
                <a:solidFill>
                  <a:schemeClr val="tx1"/>
                </a:solidFill>
              </a:rPr>
              <a:t>，</a:t>
            </a:r>
            <a:r>
              <a:rPr lang="en-US" altLang="zh-CN" dirty="0">
                <a:solidFill>
                  <a:schemeClr val="tx1"/>
                </a:solidFill>
              </a:rPr>
              <a:t>20</a:t>
            </a:r>
            <a:endParaRPr lang="zh-CN" altLang="zh-CN" dirty="0">
              <a:solidFill>
                <a:schemeClr val="tx1"/>
              </a:solidFill>
            </a:endParaRPr>
          </a:p>
          <a:p>
            <a:r>
              <a:rPr lang="en-US" altLang="zh-CN" dirty="0">
                <a:solidFill>
                  <a:schemeClr val="tx1"/>
                </a:solidFill>
              </a:rPr>
              <a:t>       </a:t>
            </a:r>
            <a:r>
              <a:rPr lang="zh-CN" altLang="en-US" dirty="0">
                <a:solidFill>
                  <a:schemeClr val="tx1"/>
                </a:solidFill>
              </a:rPr>
              <a:t> </a:t>
            </a:r>
            <a:r>
              <a:rPr lang="en-US" altLang="zh-CN" dirty="0">
                <a:solidFill>
                  <a:schemeClr val="tx1"/>
                </a:solidFill>
              </a:rPr>
              <a:t>ADD AX</a:t>
            </a:r>
            <a:r>
              <a:rPr lang="zh-CN" altLang="zh-CN" dirty="0">
                <a:solidFill>
                  <a:schemeClr val="tx1"/>
                </a:solidFill>
              </a:rPr>
              <a:t>，</a:t>
            </a:r>
            <a:r>
              <a:rPr lang="en-US" altLang="zh-CN" dirty="0">
                <a:solidFill>
                  <a:schemeClr val="tx1"/>
                </a:solidFill>
              </a:rPr>
              <a:t>BX</a:t>
            </a:r>
            <a:endParaRPr lang="zh-CN" altLang="zh-CN" dirty="0">
              <a:solidFill>
                <a:schemeClr val="tx1"/>
              </a:solidFill>
            </a:endParaRPr>
          </a:p>
          <a:p>
            <a:endParaRPr lang="zh-CN" altLang="en-US" dirty="0"/>
          </a:p>
        </p:txBody>
      </p:sp>
      <p:sp>
        <p:nvSpPr>
          <p:cNvPr id="6" name="矩形 5"/>
          <p:cNvSpPr/>
          <p:nvPr/>
        </p:nvSpPr>
        <p:spPr>
          <a:xfrm>
            <a:off x="1899130" y="1499285"/>
            <a:ext cx="7956550" cy="646331"/>
          </a:xfrm>
          <a:prstGeom prst="rect">
            <a:avLst/>
          </a:prstGeom>
        </p:spPr>
        <p:txBody>
          <a:bodyPr wrap="square">
            <a:spAutoFit/>
          </a:bodyPr>
          <a:lstStyle/>
          <a:p>
            <a:r>
              <a:rPr lang="zh-CN" altLang="zh-CN" b="1" dirty="0">
                <a:latin typeface="腾讯体 W3" panose="020C04030202040F0204" pitchFamily="34" charset="-122"/>
                <a:ea typeface="腾讯体 W3" panose="020C04030202040F0204" pitchFamily="34" charset="-122"/>
              </a:rPr>
              <a:t>汇编语言</a:t>
            </a:r>
            <a:r>
              <a:rPr lang="zh-CN" altLang="zh-CN" dirty="0">
                <a:latin typeface="腾讯体 W3" panose="020C04030202040F0204" pitchFamily="34" charset="-122"/>
                <a:ea typeface="腾讯体 W3" panose="020C04030202040F0204" pitchFamily="34" charset="-122"/>
              </a:rPr>
              <a:t>是一种用于电子计算机、微处理器、微控制器或其他可编程器件的低级语言，亦称为符号语言。</a:t>
            </a:r>
            <a:endParaRPr lang="en-US" altLang="zh-CN"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920246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3</a:t>
            </a:r>
            <a:r>
              <a:rPr lang="zh-CN" altLang="zh-CN" dirty="0">
                <a:sym typeface="+mn-ea"/>
              </a:rPr>
              <a:t>）高级语言</a:t>
            </a:r>
            <a:endParaRPr lang="zh-CN" altLang="en-US" dirty="0"/>
          </a:p>
        </p:txBody>
      </p:sp>
      <p:pic>
        <p:nvPicPr>
          <p:cNvPr id="4" name="内容占位符 3"/>
          <p:cNvPicPr>
            <a:picLocks noGrp="1"/>
          </p:cNvPicPr>
          <p:nvPr>
            <p:ph idx="1"/>
          </p:nvPr>
        </p:nvPicPr>
        <p:blipFill>
          <a:blip r:embed="rId3"/>
          <a:stretch>
            <a:fillRect/>
          </a:stretch>
        </p:blipFill>
        <p:spPr>
          <a:xfrm>
            <a:off x="1201313" y="1918477"/>
            <a:ext cx="3352800" cy="1895475"/>
          </a:xfrm>
          <a:prstGeom prst="rect">
            <a:avLst/>
          </a:prstGeom>
        </p:spPr>
      </p:pic>
      <p:sp>
        <p:nvSpPr>
          <p:cNvPr id="3" name="矩形 2">
            <a:extLst>
              <a:ext uri="{FF2B5EF4-FFF2-40B4-BE49-F238E27FC236}">
                <a16:creationId xmlns:a16="http://schemas.microsoft.com/office/drawing/2014/main" id="{1C58AF01-00C5-F84A-8DCE-B8627A997994}"/>
              </a:ext>
            </a:extLst>
          </p:cNvPr>
          <p:cNvSpPr/>
          <p:nvPr/>
        </p:nvSpPr>
        <p:spPr>
          <a:xfrm>
            <a:off x="1113847" y="1098778"/>
            <a:ext cx="9437533" cy="646331"/>
          </a:xfrm>
          <a:prstGeom prst="rect">
            <a:avLst/>
          </a:prstGeom>
        </p:spPr>
        <p:txBody>
          <a:bodyPr wrap="square">
            <a:spAutoFit/>
          </a:bodyPr>
          <a:lstStyle/>
          <a:p>
            <a:pPr lvl="0">
              <a:defRPr/>
            </a:pPr>
            <a:r>
              <a:rPr lang="zh-CN" altLang="en-US" dirty="0"/>
              <a:t>高级语言一般让人类容易理解，还具有良好的模块化机制等高级属性</a:t>
            </a:r>
            <a:endParaRPr lang="en-US" altLang="zh-CN" dirty="0"/>
          </a:p>
          <a:p>
            <a:pPr lvl="0">
              <a:defRPr/>
            </a:pPr>
            <a:r>
              <a:rPr lang="zh-CN" altLang="en-US" dirty="0"/>
              <a:t>通过将软件进行分解，降低复杂软件的开发难度</a:t>
            </a:r>
          </a:p>
        </p:txBody>
      </p:sp>
    </p:spTree>
    <p:extLst>
      <p:ext uri="{BB962C8B-B14F-4D97-AF65-F5344CB8AC3E}">
        <p14:creationId xmlns:p14="http://schemas.microsoft.com/office/powerpoint/2010/main" val="3848785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3</a:t>
            </a:r>
            <a:r>
              <a:rPr lang="zh-CN" altLang="zh-CN" dirty="0">
                <a:sym typeface="+mn-ea"/>
              </a:rPr>
              <a:t>）高级语言</a:t>
            </a:r>
            <a:endParaRPr lang="zh-CN" altLang="en-US" dirty="0"/>
          </a:p>
        </p:txBody>
      </p:sp>
      <p:sp>
        <p:nvSpPr>
          <p:cNvPr id="4" name="矩形 3"/>
          <p:cNvSpPr/>
          <p:nvPr/>
        </p:nvSpPr>
        <p:spPr>
          <a:xfrm>
            <a:off x="7461250" y="1444625"/>
            <a:ext cx="4279900" cy="1187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腾讯体 W3" panose="020C04030202040F0204" pitchFamily="34" charset="-122"/>
                <a:ea typeface="腾讯体 W3" panose="020C04030202040F0204" pitchFamily="34" charset="-122"/>
              </a:rPr>
              <a:t>a:               01010</a:t>
            </a:r>
          </a:p>
        </p:txBody>
      </p:sp>
      <p:sp>
        <p:nvSpPr>
          <p:cNvPr id="6" name="矩形 5"/>
          <p:cNvSpPr/>
          <p:nvPr/>
        </p:nvSpPr>
        <p:spPr>
          <a:xfrm>
            <a:off x="7461250" y="2635250"/>
            <a:ext cx="4279900" cy="11874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腾讯体 W3" panose="020C04030202040F0204" pitchFamily="34" charset="-122"/>
                <a:ea typeface="腾讯体 W3" panose="020C04030202040F0204" pitchFamily="34" charset="-122"/>
              </a:rPr>
              <a:t>b:                10100</a:t>
            </a:r>
            <a:endParaRPr lang="en-US" altLang="zh-CN" sz="2000"/>
          </a:p>
        </p:txBody>
      </p:sp>
      <p:sp>
        <p:nvSpPr>
          <p:cNvPr id="9" name="矩形 8"/>
          <p:cNvSpPr/>
          <p:nvPr/>
        </p:nvSpPr>
        <p:spPr>
          <a:xfrm>
            <a:off x="7461885" y="3822700"/>
            <a:ext cx="4279265" cy="118745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FF0000"/>
                </a:solidFill>
                <a:latin typeface="腾讯体 W3" panose="020C04030202040F0204" pitchFamily="34" charset="-122"/>
                <a:ea typeface="腾讯体 W3" panose="020C04030202040F0204" pitchFamily="34" charset="-122"/>
              </a:rPr>
              <a:t>c:                11110</a:t>
            </a:r>
          </a:p>
        </p:txBody>
      </p:sp>
      <p:sp>
        <p:nvSpPr>
          <p:cNvPr id="12" name="矩形 11"/>
          <p:cNvSpPr/>
          <p:nvPr/>
        </p:nvSpPr>
        <p:spPr>
          <a:xfrm>
            <a:off x="7461250" y="5010150"/>
            <a:ext cx="4279900" cy="6427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腾讯体 W3" panose="020C04030202040F0204" pitchFamily="34" charset="-122"/>
                <a:ea typeface="腾讯体 W3" panose="020C04030202040F0204" pitchFamily="34" charset="-122"/>
              </a:rPr>
              <a:t>printf("%d",</a:t>
            </a:r>
            <a:r>
              <a:rPr lang="en-US" altLang="zh-CN" sz="2000">
                <a:latin typeface="腾讯体 W3" panose="020C04030202040F0204" pitchFamily="34" charset="-122"/>
                <a:ea typeface="腾讯体 W3" panose="020C04030202040F0204" pitchFamily="34" charset="-122"/>
              </a:rPr>
              <a:t>c</a:t>
            </a:r>
            <a:r>
              <a:rPr lang="zh-CN" altLang="en-US" sz="2000">
                <a:latin typeface="腾讯体 W3" panose="020C04030202040F0204" pitchFamily="34" charset="-122"/>
                <a:ea typeface="腾讯体 W3" panose="020C04030202040F0204" pitchFamily="34" charset="-122"/>
              </a:rPr>
              <a:t>)</a:t>
            </a:r>
          </a:p>
        </p:txBody>
      </p:sp>
      <p:sp>
        <p:nvSpPr>
          <p:cNvPr id="13" name="矩形 12"/>
          <p:cNvSpPr/>
          <p:nvPr/>
        </p:nvSpPr>
        <p:spPr>
          <a:xfrm>
            <a:off x="577850" y="1533525"/>
            <a:ext cx="4279900" cy="4208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a:off x="5257800" y="4114800"/>
            <a:ext cx="1733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404620" y="2632075"/>
            <a:ext cx="3208655" cy="1322070"/>
          </a:xfrm>
          <a:prstGeom prst="rect">
            <a:avLst/>
          </a:prstGeom>
          <a:noFill/>
        </p:spPr>
        <p:txBody>
          <a:bodyPr wrap="square" rtlCol="0">
            <a:spAutoFit/>
          </a:bodyPr>
          <a:lstStyle/>
          <a:p>
            <a:r>
              <a:rPr lang="en-US" altLang="zh-CN" sz="2000"/>
              <a:t>int a=10;</a:t>
            </a:r>
          </a:p>
          <a:p>
            <a:r>
              <a:rPr lang="en-US" altLang="zh-CN" sz="2000"/>
              <a:t>int b=20;</a:t>
            </a:r>
          </a:p>
          <a:p>
            <a:endParaRPr lang="en-US" altLang="zh-CN" sz="2000"/>
          </a:p>
          <a:p>
            <a:r>
              <a:rPr lang="en-US" altLang="zh-CN" sz="2000"/>
              <a:t>int c=a+b;</a:t>
            </a:r>
          </a:p>
        </p:txBody>
      </p:sp>
    </p:spTree>
    <p:extLst>
      <p:ext uri="{BB962C8B-B14F-4D97-AF65-F5344CB8AC3E}">
        <p14:creationId xmlns:p14="http://schemas.microsoft.com/office/powerpoint/2010/main" val="394517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9" grpId="0" animBg="1"/>
      <p:bldP spid="9" grpId="1" animBg="1"/>
      <p:bldP spid="12" grpId="0" animBg="1"/>
      <p:bldP spid="12" grpId="1" animBg="1"/>
      <p:bldP spid="3" grpId="0"/>
      <p:bldP spid="3"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软件开发方法学分类</a:t>
            </a:r>
          </a:p>
        </p:txBody>
      </p:sp>
      <p:sp>
        <p:nvSpPr>
          <p:cNvPr id="3" name="内容占位符 2"/>
          <p:cNvSpPr>
            <a:spLocks noGrp="1"/>
          </p:cNvSpPr>
          <p:nvPr>
            <p:ph idx="1"/>
          </p:nvPr>
        </p:nvSpPr>
        <p:spPr/>
        <p:txBody>
          <a:bodyPr/>
          <a:lstStyle/>
          <a:p>
            <a:r>
              <a:rPr lang="zh-CN" altLang="zh-CN" sz="3200" dirty="0">
                <a:latin typeface="腾讯体 W3" panose="020C04030202040F0204" pitchFamily="34" charset="-122"/>
                <a:ea typeface="腾讯体 W3" panose="020C04030202040F0204" pitchFamily="34" charset="-122"/>
              </a:rPr>
              <a:t>结构化方法</a:t>
            </a:r>
            <a:endParaRPr lang="zh-CN" altLang="en-US" sz="3200" dirty="0"/>
          </a:p>
          <a:p>
            <a:r>
              <a:rPr lang="zh-CN" altLang="zh-CN" sz="3200" dirty="0">
                <a:latin typeface="腾讯体 W3" panose="020C04030202040F0204" pitchFamily="34" charset="-122"/>
                <a:ea typeface="腾讯体 W3" panose="020C04030202040F0204" pitchFamily="34" charset="-122"/>
              </a:rPr>
              <a:t>面向数据结构方法</a:t>
            </a:r>
          </a:p>
          <a:p>
            <a:r>
              <a:rPr lang="zh-CN" altLang="zh-CN" sz="3200" dirty="0">
                <a:latin typeface="腾讯体 W3" panose="020C04030202040F0204" pitchFamily="34" charset="-122"/>
                <a:ea typeface="腾讯体 W3" panose="020C04030202040F0204" pitchFamily="34" charset="-122"/>
              </a:rPr>
              <a:t>面向对象方法</a:t>
            </a:r>
            <a:endParaRPr lang="zh-CN" altLang="en-US" sz="3200" dirty="0"/>
          </a:p>
          <a:p>
            <a:r>
              <a:rPr lang="zh-CN" altLang="zh-CN" sz="3200" dirty="0">
                <a:latin typeface="腾讯体 W3" panose="020C04030202040F0204" pitchFamily="34" charset="-122"/>
                <a:ea typeface="腾讯体 W3" panose="020C04030202040F0204" pitchFamily="34" charset="-122"/>
              </a:rPr>
              <a:t>形式化方法</a:t>
            </a:r>
          </a:p>
          <a:p>
            <a:endParaRPr lang="zh-CN" altLang="en-US" dirty="0"/>
          </a:p>
        </p:txBody>
      </p:sp>
    </p:spTree>
    <p:extLst>
      <p:ext uri="{BB962C8B-B14F-4D97-AF65-F5344CB8AC3E}">
        <p14:creationId xmlns:p14="http://schemas.microsoft.com/office/powerpoint/2010/main" val="949894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a:t>
            </a:r>
            <a:r>
              <a:rPr lang="en-US" altLang="zh-CN" dirty="0"/>
              <a:t>1</a:t>
            </a:r>
            <a:r>
              <a:rPr lang="zh-CN" altLang="zh-CN" dirty="0"/>
              <a:t>）结构化方法</a:t>
            </a:r>
            <a:endParaRPr lang="zh-CN" altLang="en-US" dirty="0"/>
          </a:p>
        </p:txBody>
      </p:sp>
      <p:sp>
        <p:nvSpPr>
          <p:cNvPr id="3" name="内容占位符 2"/>
          <p:cNvSpPr>
            <a:spLocks noGrp="1"/>
          </p:cNvSpPr>
          <p:nvPr>
            <p:ph idx="1"/>
          </p:nvPr>
        </p:nvSpPr>
        <p:spPr/>
        <p:txBody>
          <a:bodyPr/>
          <a:lstStyle/>
          <a:p>
            <a:r>
              <a:rPr lang="en-US" altLang="zh-CN" dirty="0"/>
              <a:t>20</a:t>
            </a:r>
            <a:r>
              <a:rPr lang="zh-CN" altLang="zh-CN" dirty="0"/>
              <a:t>世纪</a:t>
            </a:r>
            <a:r>
              <a:rPr lang="en-US" altLang="zh-CN" dirty="0"/>
              <a:t>70</a:t>
            </a:r>
            <a:r>
              <a:rPr lang="zh-CN" altLang="zh-CN" dirty="0"/>
              <a:t>年代以来，结构化程序设计和软件工程的思想日益为人们所接受和欣赏。</a:t>
            </a:r>
            <a:endParaRPr lang="zh-CN" altLang="en-US" dirty="0"/>
          </a:p>
        </p:txBody>
      </p:sp>
      <p:sp>
        <p:nvSpPr>
          <p:cNvPr id="4" name="矩形 3"/>
          <p:cNvSpPr/>
          <p:nvPr/>
        </p:nvSpPr>
        <p:spPr>
          <a:xfrm>
            <a:off x="749643" y="2118875"/>
            <a:ext cx="6096000" cy="646331"/>
          </a:xfrm>
          <a:prstGeom prst="rect">
            <a:avLst/>
          </a:prstGeom>
        </p:spPr>
        <p:txBody>
          <a:bodyPr>
            <a:spAutoFit/>
          </a:bodyPr>
          <a:lstStyle/>
          <a:p>
            <a:r>
              <a:rPr lang="zh-CN" altLang="en-US" dirty="0"/>
              <a:t>结构化</a:t>
            </a:r>
            <a:r>
              <a:rPr lang="zh-CN" altLang="zh-CN" dirty="0"/>
              <a:t>的高级程序设计语言</a:t>
            </a:r>
            <a:endParaRPr lang="en-US" altLang="zh-CN" dirty="0"/>
          </a:p>
          <a:p>
            <a:r>
              <a:rPr lang="en-US" altLang="zh-CN" dirty="0"/>
              <a:t>         Fortran</a:t>
            </a:r>
            <a:r>
              <a:rPr lang="zh-CN" altLang="zh-CN" dirty="0"/>
              <a:t>，</a:t>
            </a:r>
            <a:r>
              <a:rPr lang="en-US" altLang="zh-CN" dirty="0"/>
              <a:t>Pascal</a:t>
            </a:r>
            <a:r>
              <a:rPr lang="zh-CN" altLang="zh-CN" dirty="0"/>
              <a:t>，</a:t>
            </a:r>
            <a:r>
              <a:rPr lang="en-US" altLang="zh-CN" dirty="0"/>
              <a:t>Basic</a:t>
            </a:r>
            <a:r>
              <a:rPr lang="zh-CN" altLang="zh-CN" dirty="0"/>
              <a:t>、</a:t>
            </a:r>
            <a:r>
              <a:rPr lang="en-US" altLang="zh-CN" dirty="0"/>
              <a:t>COBOL</a:t>
            </a:r>
            <a:r>
              <a:rPr lang="zh-CN" altLang="zh-CN" dirty="0"/>
              <a:t>和</a:t>
            </a:r>
            <a:r>
              <a:rPr lang="en-US" altLang="zh-CN" dirty="0"/>
              <a:t>C</a:t>
            </a:r>
            <a:r>
              <a:rPr lang="zh-CN" altLang="zh-CN" dirty="0"/>
              <a:t>语言等</a:t>
            </a:r>
            <a:endParaRPr lang="zh-CN" altLang="en-US" dirty="0"/>
          </a:p>
        </p:txBody>
      </p:sp>
    </p:spTree>
    <p:extLst>
      <p:ext uri="{BB962C8B-B14F-4D97-AF65-F5344CB8AC3E}">
        <p14:creationId xmlns:p14="http://schemas.microsoft.com/office/powerpoint/2010/main" val="2018610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1</a:t>
            </a:r>
            <a:r>
              <a:rPr lang="zh-CN" altLang="zh-CN" dirty="0">
                <a:sym typeface="+mn-ea"/>
              </a:rPr>
              <a:t>）结构化方法</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013" y="1384300"/>
            <a:ext cx="1476375"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957332" y="3657084"/>
            <a:ext cx="1114536" cy="369332"/>
          </a:xfrm>
          <a:prstGeom prst="rect">
            <a:avLst/>
          </a:prstGeom>
        </p:spPr>
        <p:txBody>
          <a:bodyPr wrap="none">
            <a:spAutoFit/>
          </a:bodyPr>
          <a:lstStyle/>
          <a:p>
            <a:r>
              <a:rPr lang="en-US" altLang="zh-CN" dirty="0" err="1"/>
              <a:t>E.Yourdon</a:t>
            </a:r>
            <a:endParaRPr lang="zh-CN" altLang="en-US" dirty="0"/>
          </a:p>
        </p:txBody>
      </p:sp>
      <p:sp>
        <p:nvSpPr>
          <p:cNvPr id="5" name="矩形 4"/>
          <p:cNvSpPr/>
          <p:nvPr/>
        </p:nvSpPr>
        <p:spPr>
          <a:xfrm>
            <a:off x="1792190" y="5771611"/>
            <a:ext cx="1617174" cy="369332"/>
          </a:xfrm>
          <a:prstGeom prst="rect">
            <a:avLst/>
          </a:prstGeom>
        </p:spPr>
        <p:txBody>
          <a:bodyPr wrap="none">
            <a:spAutoFit/>
          </a:bodyPr>
          <a:lstStyle/>
          <a:p>
            <a:r>
              <a:rPr lang="en-US" altLang="zh-CN" dirty="0" err="1"/>
              <a:t>L.L.Constantine</a:t>
            </a:r>
            <a:endParaRPr lang="zh-CN" altLang="en-US" dirty="0"/>
          </a:p>
        </p:txBody>
      </p:sp>
      <p:sp>
        <p:nvSpPr>
          <p:cNvPr id="7" name="矩形 6"/>
          <p:cNvSpPr/>
          <p:nvPr/>
        </p:nvSpPr>
        <p:spPr>
          <a:xfrm>
            <a:off x="5868893" y="3521827"/>
            <a:ext cx="1894541" cy="369332"/>
          </a:xfrm>
          <a:prstGeom prst="rect">
            <a:avLst/>
          </a:prstGeom>
        </p:spPr>
        <p:txBody>
          <a:bodyPr wrap="square">
            <a:spAutoFit/>
          </a:bodyPr>
          <a:lstStyle/>
          <a:p>
            <a:r>
              <a:rPr lang="zh-CN" altLang="zh-CN" dirty="0"/>
              <a:t>结构化方法</a:t>
            </a:r>
            <a:endParaRPr lang="zh-CN" altLang="en-US" dirty="0"/>
          </a:p>
        </p:txBody>
      </p:sp>
      <p:cxnSp>
        <p:nvCxnSpPr>
          <p:cNvPr id="9" name="直接箭头连接符 8"/>
          <p:cNvCxnSpPr/>
          <p:nvPr/>
        </p:nvCxnSpPr>
        <p:spPr>
          <a:xfrm>
            <a:off x="4064000" y="3748703"/>
            <a:ext cx="1667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89506" y="3127150"/>
            <a:ext cx="1326776" cy="369332"/>
          </a:xfrm>
          <a:prstGeom prst="rect">
            <a:avLst/>
          </a:prstGeom>
          <a:noFill/>
        </p:spPr>
        <p:txBody>
          <a:bodyPr wrap="square" rtlCol="0">
            <a:spAutoFit/>
          </a:bodyPr>
          <a:lstStyle/>
          <a:p>
            <a:r>
              <a:rPr lang="zh-CN" altLang="en-US" dirty="0"/>
              <a:t>提出了</a:t>
            </a:r>
          </a:p>
        </p:txBody>
      </p:sp>
      <p:sp>
        <p:nvSpPr>
          <p:cNvPr id="11" name="矩形 10"/>
          <p:cNvSpPr/>
          <p:nvPr/>
        </p:nvSpPr>
        <p:spPr>
          <a:xfrm>
            <a:off x="7282701" y="4220559"/>
            <a:ext cx="3877985" cy="369332"/>
          </a:xfrm>
          <a:prstGeom prst="rect">
            <a:avLst/>
          </a:prstGeom>
        </p:spPr>
        <p:txBody>
          <a:bodyPr wrap="none">
            <a:spAutoFit/>
          </a:bodyPr>
          <a:lstStyle/>
          <a:p>
            <a:r>
              <a:rPr lang="zh-CN" altLang="zh-CN" dirty="0"/>
              <a:t>从计算机处理数据的角度来思考问题</a:t>
            </a:r>
            <a:endParaRPr lang="zh-CN" altLang="en-US" dirty="0"/>
          </a:p>
        </p:txBody>
      </p:sp>
      <p:pic>
        <p:nvPicPr>
          <p:cNvPr id="3" name="图片 2">
            <a:extLst>
              <a:ext uri="{FF2B5EF4-FFF2-40B4-BE49-F238E27FC236}">
                <a16:creationId xmlns:a16="http://schemas.microsoft.com/office/drawing/2014/main" id="{80C0AACC-5F93-E94D-AE6C-04462E6B6EE5}"/>
              </a:ext>
            </a:extLst>
          </p:cNvPr>
          <p:cNvPicPr>
            <a:picLocks noChangeAspect="1"/>
          </p:cNvPicPr>
          <p:nvPr/>
        </p:nvPicPr>
        <p:blipFill>
          <a:blip r:embed="rId4"/>
          <a:stretch>
            <a:fillRect/>
          </a:stretch>
        </p:blipFill>
        <p:spPr>
          <a:xfrm>
            <a:off x="1939383" y="4144888"/>
            <a:ext cx="1322788" cy="1653485"/>
          </a:xfrm>
          <a:prstGeom prst="rect">
            <a:avLst/>
          </a:prstGeom>
        </p:spPr>
      </p:pic>
    </p:spTree>
    <p:extLst>
      <p:ext uri="{BB962C8B-B14F-4D97-AF65-F5344CB8AC3E}">
        <p14:creationId xmlns:p14="http://schemas.microsoft.com/office/powerpoint/2010/main" val="2857622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sym typeface="+mn-ea"/>
              </a:rPr>
              <a:t>（</a:t>
            </a:r>
            <a:r>
              <a:rPr lang="en-US" altLang="zh-CN" dirty="0">
                <a:sym typeface="+mn-ea"/>
              </a:rPr>
              <a:t>1</a:t>
            </a:r>
            <a:r>
              <a:rPr lang="zh-CN" altLang="zh-CN" dirty="0">
                <a:sym typeface="+mn-ea"/>
              </a:rPr>
              <a:t>）结构化方法</a:t>
            </a:r>
            <a:endParaRPr lang="zh-CN" altLang="en-US"/>
          </a:p>
        </p:txBody>
      </p:sp>
      <p:sp>
        <p:nvSpPr>
          <p:cNvPr id="4" name="矩形 3"/>
          <p:cNvSpPr/>
          <p:nvPr/>
        </p:nvSpPr>
        <p:spPr>
          <a:xfrm>
            <a:off x="705224" y="1225176"/>
            <a:ext cx="3012141" cy="460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878541" y="1409473"/>
            <a:ext cx="1846729" cy="584775"/>
          </a:xfrm>
          <a:prstGeom prst="rect">
            <a:avLst/>
          </a:prstGeom>
          <a:noFill/>
        </p:spPr>
        <p:txBody>
          <a:bodyPr wrap="square" rtlCol="0">
            <a:spAutoFit/>
          </a:bodyPr>
          <a:lstStyle/>
          <a:p>
            <a:r>
              <a:rPr lang="zh-CN" altLang="en-US" sz="3200" dirty="0"/>
              <a:t>软件</a:t>
            </a:r>
          </a:p>
        </p:txBody>
      </p:sp>
      <p:sp>
        <p:nvSpPr>
          <p:cNvPr id="6" name="文本框 5"/>
          <p:cNvSpPr txBox="1"/>
          <p:nvPr/>
        </p:nvSpPr>
        <p:spPr>
          <a:xfrm>
            <a:off x="878541" y="3952967"/>
            <a:ext cx="854635" cy="369332"/>
          </a:xfrm>
          <a:prstGeom prst="rect">
            <a:avLst/>
          </a:prstGeom>
          <a:solidFill>
            <a:srgbClr val="00B050"/>
          </a:solidFill>
          <a:ln>
            <a:solidFill>
              <a:srgbClr val="FF0000"/>
            </a:solidFill>
          </a:ln>
        </p:spPr>
        <p:txBody>
          <a:bodyPr wrap="square" rtlCol="0">
            <a:spAutoFit/>
          </a:bodyPr>
          <a:lstStyle/>
          <a:p>
            <a:r>
              <a:rPr lang="zh-CN" altLang="en-US" dirty="0"/>
              <a:t>功能</a:t>
            </a:r>
            <a:r>
              <a:rPr lang="en-US" altLang="zh-CN" dirty="0"/>
              <a:t>3</a:t>
            </a:r>
            <a:endParaRPr lang="zh-CN" altLang="en-US" dirty="0"/>
          </a:p>
        </p:txBody>
      </p:sp>
      <p:sp>
        <p:nvSpPr>
          <p:cNvPr id="7" name="文本框 6"/>
          <p:cNvSpPr txBox="1"/>
          <p:nvPr/>
        </p:nvSpPr>
        <p:spPr>
          <a:xfrm>
            <a:off x="2014070" y="2858532"/>
            <a:ext cx="842683" cy="369332"/>
          </a:xfrm>
          <a:prstGeom prst="rect">
            <a:avLst/>
          </a:prstGeom>
          <a:solidFill>
            <a:srgbClr val="92D050"/>
          </a:solidFill>
          <a:ln>
            <a:solidFill>
              <a:srgbClr val="FF0000"/>
            </a:solidFill>
          </a:ln>
        </p:spPr>
        <p:txBody>
          <a:bodyPr wrap="square" rtlCol="0">
            <a:spAutoFit/>
          </a:bodyPr>
          <a:lstStyle/>
          <a:p>
            <a:r>
              <a:rPr lang="zh-CN" altLang="en-US" dirty="0"/>
              <a:t>功能</a:t>
            </a:r>
            <a:r>
              <a:rPr lang="en-US" altLang="zh-CN" dirty="0"/>
              <a:t>2</a:t>
            </a:r>
            <a:endParaRPr lang="zh-CN" altLang="en-US" dirty="0"/>
          </a:p>
        </p:txBody>
      </p:sp>
      <p:sp>
        <p:nvSpPr>
          <p:cNvPr id="8" name="文本框 7"/>
          <p:cNvSpPr txBox="1"/>
          <p:nvPr/>
        </p:nvSpPr>
        <p:spPr>
          <a:xfrm>
            <a:off x="878541" y="2295693"/>
            <a:ext cx="854635" cy="369332"/>
          </a:xfrm>
          <a:prstGeom prst="rect">
            <a:avLst/>
          </a:prstGeom>
          <a:solidFill>
            <a:srgbClr val="FFC000"/>
          </a:solidFill>
          <a:ln>
            <a:solidFill>
              <a:srgbClr val="FF0000"/>
            </a:solidFill>
          </a:ln>
        </p:spPr>
        <p:txBody>
          <a:bodyPr wrap="square" rtlCol="0">
            <a:spAutoFit/>
          </a:bodyPr>
          <a:lstStyle/>
          <a:p>
            <a:r>
              <a:rPr lang="zh-CN" altLang="en-US" dirty="0"/>
              <a:t>功能</a:t>
            </a:r>
            <a:r>
              <a:rPr lang="en-US" altLang="zh-CN" dirty="0"/>
              <a:t>1</a:t>
            </a:r>
            <a:endParaRPr lang="zh-CN" altLang="en-US" dirty="0"/>
          </a:p>
        </p:txBody>
      </p:sp>
      <p:sp>
        <p:nvSpPr>
          <p:cNvPr id="9" name="文本框 8"/>
          <p:cNvSpPr txBox="1"/>
          <p:nvPr/>
        </p:nvSpPr>
        <p:spPr>
          <a:xfrm>
            <a:off x="2205318" y="3520825"/>
            <a:ext cx="1422400" cy="369332"/>
          </a:xfrm>
          <a:prstGeom prst="rect">
            <a:avLst/>
          </a:prstGeom>
          <a:solidFill>
            <a:srgbClr val="FFFF00"/>
          </a:solidFill>
          <a:ln>
            <a:solidFill>
              <a:srgbClr val="FF0000"/>
            </a:solidFill>
          </a:ln>
        </p:spPr>
        <p:txBody>
          <a:bodyPr wrap="square" rtlCol="0">
            <a:spAutoFit/>
          </a:bodyPr>
          <a:lstStyle/>
          <a:p>
            <a:r>
              <a:rPr lang="zh-CN" altLang="en-US" dirty="0"/>
              <a:t>功能</a:t>
            </a:r>
            <a:r>
              <a:rPr lang="en-US" altLang="zh-CN" dirty="0"/>
              <a:t>4</a:t>
            </a:r>
            <a:endParaRPr lang="zh-CN" altLang="en-US" dirty="0"/>
          </a:p>
        </p:txBody>
      </p:sp>
      <p:sp>
        <p:nvSpPr>
          <p:cNvPr id="10" name="文本框 9"/>
          <p:cNvSpPr txBox="1"/>
          <p:nvPr/>
        </p:nvSpPr>
        <p:spPr>
          <a:xfrm>
            <a:off x="1494118" y="4754441"/>
            <a:ext cx="1422400" cy="369332"/>
          </a:xfrm>
          <a:prstGeom prst="rect">
            <a:avLst/>
          </a:prstGeom>
          <a:solidFill>
            <a:schemeClr val="tx2">
              <a:lumMod val="60000"/>
              <a:lumOff val="40000"/>
            </a:schemeClr>
          </a:solidFill>
          <a:ln>
            <a:solidFill>
              <a:srgbClr val="FF0000"/>
            </a:solidFill>
          </a:ln>
        </p:spPr>
        <p:txBody>
          <a:bodyPr wrap="square" rtlCol="0">
            <a:spAutoFit/>
          </a:bodyPr>
          <a:lstStyle/>
          <a:p>
            <a:r>
              <a:rPr lang="zh-CN" altLang="en-US" dirty="0"/>
              <a:t>功能</a:t>
            </a:r>
            <a:r>
              <a:rPr lang="en-US" altLang="zh-CN" dirty="0"/>
              <a:t>6</a:t>
            </a:r>
            <a:endParaRPr lang="zh-CN" altLang="en-US" dirty="0"/>
          </a:p>
        </p:txBody>
      </p:sp>
      <p:sp>
        <p:nvSpPr>
          <p:cNvPr id="11" name="文本框 10"/>
          <p:cNvSpPr txBox="1"/>
          <p:nvPr/>
        </p:nvSpPr>
        <p:spPr>
          <a:xfrm>
            <a:off x="2014070" y="4190405"/>
            <a:ext cx="1422400" cy="369332"/>
          </a:xfrm>
          <a:prstGeom prst="rect">
            <a:avLst/>
          </a:prstGeom>
          <a:solidFill>
            <a:schemeClr val="accent3">
              <a:lumMod val="50000"/>
            </a:schemeClr>
          </a:solidFill>
          <a:ln>
            <a:solidFill>
              <a:srgbClr val="FF0000"/>
            </a:solidFill>
          </a:ln>
        </p:spPr>
        <p:txBody>
          <a:bodyPr wrap="square" rtlCol="0">
            <a:spAutoFit/>
          </a:bodyPr>
          <a:lstStyle/>
          <a:p>
            <a:r>
              <a:rPr lang="zh-CN" altLang="en-US" dirty="0"/>
              <a:t>功能</a:t>
            </a:r>
            <a:r>
              <a:rPr lang="en-US" altLang="zh-CN" dirty="0"/>
              <a:t>5</a:t>
            </a:r>
            <a:endParaRPr lang="zh-CN" altLang="en-US" dirty="0"/>
          </a:p>
        </p:txBody>
      </p:sp>
      <p:cxnSp>
        <p:nvCxnSpPr>
          <p:cNvPr id="13" name="直接箭头连接符 12"/>
          <p:cNvCxnSpPr/>
          <p:nvPr/>
        </p:nvCxnSpPr>
        <p:spPr>
          <a:xfrm>
            <a:off x="3848847" y="3429000"/>
            <a:ext cx="806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936565" y="1350682"/>
            <a:ext cx="1326776" cy="5737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函数</a:t>
            </a:r>
            <a:r>
              <a:rPr lang="en-US" altLang="zh-CN" dirty="0"/>
              <a:t>1</a:t>
            </a:r>
            <a:endParaRPr lang="zh-CN" altLang="en-US" dirty="0"/>
          </a:p>
        </p:txBody>
      </p:sp>
      <p:sp>
        <p:nvSpPr>
          <p:cNvPr id="16" name="矩形 15"/>
          <p:cNvSpPr/>
          <p:nvPr/>
        </p:nvSpPr>
        <p:spPr>
          <a:xfrm>
            <a:off x="5011271" y="2009190"/>
            <a:ext cx="1326776" cy="573742"/>
          </a:xfrm>
          <a:prstGeom prst="rect">
            <a:avLst/>
          </a:prstGeom>
          <a:solidFill>
            <a:srgbClr val="92D050"/>
          </a:solidFill>
          <a:ln>
            <a:solidFill>
              <a:srgbClr val="FF0000"/>
            </a:solidFill>
          </a:ln>
        </p:spPr>
        <p:txBody>
          <a:bodyPr wrap="square" rtlCol="0">
            <a:spAutoFit/>
          </a:bodyPr>
          <a:lstStyle/>
          <a:p>
            <a:r>
              <a:rPr lang="zh-CN" altLang="en-US">
                <a:solidFill>
                  <a:schemeClr val="tx1"/>
                </a:solidFill>
              </a:rPr>
              <a:t>函数</a:t>
            </a:r>
            <a:r>
              <a:rPr lang="en-US" altLang="zh-CN" dirty="0">
                <a:solidFill>
                  <a:schemeClr val="tx1"/>
                </a:solidFill>
              </a:rPr>
              <a:t>2</a:t>
            </a:r>
            <a:endParaRPr lang="zh-CN" altLang="en-US" dirty="0">
              <a:solidFill>
                <a:schemeClr val="tx1"/>
              </a:solidFill>
            </a:endParaRPr>
          </a:p>
        </p:txBody>
      </p:sp>
      <p:sp>
        <p:nvSpPr>
          <p:cNvPr id="17" name="矩形 16"/>
          <p:cNvSpPr/>
          <p:nvPr/>
        </p:nvSpPr>
        <p:spPr>
          <a:xfrm>
            <a:off x="5026211" y="2755335"/>
            <a:ext cx="1326776" cy="573742"/>
          </a:xfrm>
          <a:prstGeom prst="rect">
            <a:avLst/>
          </a:prstGeom>
          <a:solidFill>
            <a:srgbClr val="00B050"/>
          </a:solidFill>
          <a:ln>
            <a:solidFill>
              <a:srgbClr val="FF0000"/>
            </a:solidFill>
          </a:ln>
        </p:spPr>
        <p:txBody>
          <a:bodyPr wrap="square" rtlCol="0">
            <a:spAutoFit/>
          </a:bodyPr>
          <a:lstStyle/>
          <a:p>
            <a:r>
              <a:rPr lang="zh-CN" altLang="en-US" dirty="0"/>
              <a:t>函数</a:t>
            </a:r>
            <a:r>
              <a:rPr lang="en-US" altLang="zh-CN" dirty="0"/>
              <a:t>3</a:t>
            </a:r>
            <a:endParaRPr lang="zh-CN" altLang="en-US" dirty="0"/>
          </a:p>
        </p:txBody>
      </p:sp>
      <p:sp>
        <p:nvSpPr>
          <p:cNvPr id="18" name="矩形 17"/>
          <p:cNvSpPr/>
          <p:nvPr/>
        </p:nvSpPr>
        <p:spPr>
          <a:xfrm>
            <a:off x="4999318" y="3616663"/>
            <a:ext cx="1326776" cy="573742"/>
          </a:xfrm>
          <a:prstGeom prst="rect">
            <a:avLst/>
          </a:prstGeom>
          <a:solidFill>
            <a:srgbClr val="FFFF00"/>
          </a:solidFill>
          <a:ln>
            <a:solidFill>
              <a:srgbClr val="FF0000"/>
            </a:solidFill>
          </a:ln>
        </p:spPr>
        <p:txBody>
          <a:bodyPr wrap="square" rtlCol="0">
            <a:spAutoFit/>
          </a:bodyPr>
          <a:lstStyle/>
          <a:p>
            <a:r>
              <a:rPr lang="zh-CN" altLang="en-US" dirty="0">
                <a:solidFill>
                  <a:schemeClr val="tx1"/>
                </a:solidFill>
              </a:rPr>
              <a:t>函数</a:t>
            </a:r>
            <a:r>
              <a:rPr lang="en-US" altLang="zh-CN" dirty="0">
                <a:solidFill>
                  <a:schemeClr val="tx1"/>
                </a:solidFill>
              </a:rPr>
              <a:t>4</a:t>
            </a:r>
            <a:endParaRPr lang="zh-CN" altLang="en-US" dirty="0">
              <a:solidFill>
                <a:schemeClr val="tx1"/>
              </a:solidFill>
            </a:endParaRPr>
          </a:p>
        </p:txBody>
      </p:sp>
      <p:sp>
        <p:nvSpPr>
          <p:cNvPr id="19" name="矩形 18"/>
          <p:cNvSpPr/>
          <p:nvPr/>
        </p:nvSpPr>
        <p:spPr>
          <a:xfrm>
            <a:off x="5038166" y="4521278"/>
            <a:ext cx="1326776" cy="369332"/>
          </a:xfrm>
          <a:prstGeom prst="rect">
            <a:avLst/>
          </a:prstGeom>
          <a:solidFill>
            <a:schemeClr val="tx2">
              <a:lumMod val="60000"/>
              <a:lumOff val="40000"/>
            </a:schemeClr>
          </a:solidFill>
          <a:ln>
            <a:solidFill>
              <a:srgbClr val="FF0000"/>
            </a:solidFill>
          </a:ln>
        </p:spPr>
        <p:txBody>
          <a:bodyPr wrap="square" rtlCol="0">
            <a:spAutoFit/>
          </a:bodyPr>
          <a:lstStyle/>
          <a:p>
            <a:r>
              <a:rPr lang="zh-CN" altLang="en-US">
                <a:solidFill>
                  <a:schemeClr val="tx1"/>
                </a:solidFill>
              </a:rPr>
              <a:t>函数</a:t>
            </a:r>
            <a:r>
              <a:rPr lang="en-US" altLang="zh-CN" dirty="0">
                <a:solidFill>
                  <a:schemeClr val="tx1"/>
                </a:solidFill>
              </a:rPr>
              <a:t>5</a:t>
            </a:r>
            <a:endParaRPr lang="zh-CN" altLang="en-US" dirty="0">
              <a:solidFill>
                <a:schemeClr val="tx1"/>
              </a:solidFill>
            </a:endParaRPr>
          </a:p>
        </p:txBody>
      </p:sp>
      <p:cxnSp>
        <p:nvCxnSpPr>
          <p:cNvPr id="21" name="直接箭头连接符 20"/>
          <p:cNvCxnSpPr/>
          <p:nvPr/>
        </p:nvCxnSpPr>
        <p:spPr>
          <a:xfrm>
            <a:off x="6729506" y="3304988"/>
            <a:ext cx="800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8247530" y="1225176"/>
            <a:ext cx="3123161" cy="4787864"/>
          </a:xfrm>
          <a:prstGeom prst="rect">
            <a:avLst/>
          </a:prstGeom>
        </p:spPr>
      </p:pic>
    </p:spTree>
    <p:extLst>
      <p:ext uri="{BB962C8B-B14F-4D97-AF65-F5344CB8AC3E}">
        <p14:creationId xmlns:p14="http://schemas.microsoft.com/office/powerpoint/2010/main" val="759650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a:t>
            </a:r>
            <a:r>
              <a:rPr lang="en-US" altLang="zh-CN" dirty="0"/>
              <a:t>2</a:t>
            </a:r>
            <a:r>
              <a:rPr lang="zh-CN" altLang="zh-CN" dirty="0"/>
              <a:t>）面向数据结构方法</a:t>
            </a:r>
            <a:endParaRPr lang="zh-CN" altLang="en-US" dirty="0"/>
          </a:p>
        </p:txBody>
      </p:sp>
      <p:sp>
        <p:nvSpPr>
          <p:cNvPr id="3" name="内容占位符 2"/>
          <p:cNvSpPr>
            <a:spLocks noGrp="1"/>
          </p:cNvSpPr>
          <p:nvPr>
            <p:ph idx="1"/>
          </p:nvPr>
        </p:nvSpPr>
        <p:spPr/>
        <p:txBody>
          <a:bodyPr/>
          <a:lstStyle/>
          <a:p>
            <a:r>
              <a:rPr lang="en-US" altLang="zh-CN" dirty="0"/>
              <a:t>1975</a:t>
            </a:r>
            <a:r>
              <a:rPr lang="zh-CN" altLang="zh-CN" dirty="0"/>
              <a:t>年，</a:t>
            </a:r>
            <a:r>
              <a:rPr lang="en-US" altLang="zh-CN" dirty="0" err="1"/>
              <a:t>M.A.Jackson</a:t>
            </a:r>
            <a:r>
              <a:rPr lang="zh-CN" altLang="zh-CN" dirty="0"/>
              <a:t>提出了一种面向数据流的开发方法</a:t>
            </a:r>
            <a:r>
              <a:rPr lang="zh-CN" altLang="en-US" dirty="0"/>
              <a:t>，也称为</a:t>
            </a:r>
            <a:r>
              <a:rPr lang="en-US" altLang="zh-CN" dirty="0"/>
              <a:t>Jackson</a:t>
            </a:r>
            <a:r>
              <a:rPr lang="zh-CN" altLang="zh-CN" dirty="0"/>
              <a:t>方法。</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1604446" y="2913309"/>
            <a:ext cx="1617663" cy="1494437"/>
          </a:xfrm>
          <a:prstGeom prst="rect">
            <a:avLst/>
          </a:prstGeom>
        </p:spPr>
      </p:pic>
      <p:sp>
        <p:nvSpPr>
          <p:cNvPr id="7" name="矩形 6"/>
          <p:cNvSpPr/>
          <p:nvPr/>
        </p:nvSpPr>
        <p:spPr>
          <a:xfrm>
            <a:off x="2091991" y="4841090"/>
            <a:ext cx="1107996" cy="369332"/>
          </a:xfrm>
          <a:prstGeom prst="rect">
            <a:avLst/>
          </a:prstGeom>
        </p:spPr>
        <p:txBody>
          <a:bodyPr wrap="none">
            <a:spAutoFit/>
          </a:bodyPr>
          <a:lstStyle/>
          <a:p>
            <a:r>
              <a:rPr lang="zh-CN" altLang="zh-CN" dirty="0"/>
              <a:t>图片文件</a:t>
            </a:r>
            <a:endParaRPr lang="zh-CN" altLang="en-US" dirty="0"/>
          </a:p>
        </p:txBody>
      </p:sp>
      <p:sp>
        <p:nvSpPr>
          <p:cNvPr id="8" name="矩形 7"/>
          <p:cNvSpPr/>
          <p:nvPr/>
        </p:nvSpPr>
        <p:spPr>
          <a:xfrm>
            <a:off x="7964261" y="5237925"/>
            <a:ext cx="1107996" cy="369332"/>
          </a:xfrm>
          <a:prstGeom prst="rect">
            <a:avLst/>
          </a:prstGeom>
        </p:spPr>
        <p:txBody>
          <a:bodyPr wrap="none">
            <a:spAutoFit/>
          </a:bodyPr>
          <a:lstStyle/>
          <a:p>
            <a:r>
              <a:rPr lang="zh-CN" altLang="zh-CN" dirty="0"/>
              <a:t>列表文件</a:t>
            </a:r>
            <a:endParaRPr lang="zh-CN" altLang="en-US" dirty="0"/>
          </a:p>
        </p:txBody>
      </p:sp>
      <p:pic>
        <p:nvPicPr>
          <p:cNvPr id="9" name="图片 8"/>
          <p:cNvPicPr>
            <a:picLocks noChangeAspect="1"/>
          </p:cNvPicPr>
          <p:nvPr/>
        </p:nvPicPr>
        <p:blipFill rotWithShape="1">
          <a:blip r:embed="rId4"/>
          <a:srcRect r="18402"/>
          <a:stretch>
            <a:fillRect/>
          </a:stretch>
        </p:blipFill>
        <p:spPr>
          <a:xfrm>
            <a:off x="4836962" y="2191085"/>
            <a:ext cx="6719077" cy="2722599"/>
          </a:xfrm>
          <a:prstGeom prst="rect">
            <a:avLst/>
          </a:prstGeom>
        </p:spPr>
      </p:pic>
    </p:spTree>
    <p:extLst>
      <p:ext uri="{BB962C8B-B14F-4D97-AF65-F5344CB8AC3E}">
        <p14:creationId xmlns:p14="http://schemas.microsoft.com/office/powerpoint/2010/main" val="1555071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a:t>
            </a:r>
            <a:r>
              <a:rPr lang="en-US" altLang="zh-CN" dirty="0"/>
              <a:t>3</a:t>
            </a:r>
            <a:r>
              <a:rPr lang="zh-CN" altLang="zh-CN" dirty="0"/>
              <a:t>）面向对象方法</a:t>
            </a:r>
            <a:endParaRPr lang="zh-CN" altLang="en-US" dirty="0"/>
          </a:p>
        </p:txBody>
      </p:sp>
      <p:sp>
        <p:nvSpPr>
          <p:cNvPr id="3" name="内容占位符 2"/>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面向对象方法从现实生活中抽象出各个不同的“类”，通过分析现实生活中实体之间的关系来构建软件设计中各个类的联系，从而形成软件体系架构。</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indent="0">
              <a:lnSpc>
                <a:spcPct val="100000"/>
              </a:lnSpc>
              <a:spcBef>
                <a:spcPts val="0"/>
              </a:spcBef>
              <a:spcAft>
                <a:spcPts val="0"/>
              </a:spcAft>
              <a:buClrTx/>
              <a:buSzTx/>
              <a:buNone/>
              <a:defRPr/>
            </a:pPr>
            <a:r>
              <a:rPr lang="zh-CN" altLang="zh-CN" dirty="0"/>
              <a:t>由于面向对象方法直接将现实世界中的问题映射到面向对象解空间，将属性和方法封装到类中，软件功能的改变不会引起软件架构的整体变化。</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Tree>
    <p:extLst>
      <p:ext uri="{BB962C8B-B14F-4D97-AF65-F5344CB8AC3E}">
        <p14:creationId xmlns:p14="http://schemas.microsoft.com/office/powerpoint/2010/main" val="3328235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45982-43FD-40DB-95AB-1AEBEF98E420}"/>
              </a:ext>
            </a:extLst>
          </p:cNvPr>
          <p:cNvSpPr>
            <a:spLocks noGrp="1"/>
          </p:cNvSpPr>
          <p:nvPr>
            <p:ph type="title"/>
          </p:nvPr>
        </p:nvSpPr>
        <p:spPr/>
        <p:txBody>
          <a:bodyPr>
            <a:normAutofit/>
          </a:bodyPr>
          <a:lstStyle/>
          <a:p>
            <a:r>
              <a:rPr lang="zh-CN" altLang="en-US" dirty="0"/>
              <a:t>（</a:t>
            </a:r>
            <a:r>
              <a:rPr lang="en-US" altLang="zh-CN" dirty="0"/>
              <a:t>1</a:t>
            </a:r>
            <a:r>
              <a:rPr lang="zh-CN" altLang="en-US" dirty="0"/>
              <a:t>）史前时代的“计算机”</a:t>
            </a:r>
          </a:p>
        </p:txBody>
      </p:sp>
      <p:sp>
        <p:nvSpPr>
          <p:cNvPr id="4" name="日期占位符 3">
            <a:extLst>
              <a:ext uri="{FF2B5EF4-FFF2-40B4-BE49-F238E27FC236}">
                <a16:creationId xmlns:a16="http://schemas.microsoft.com/office/drawing/2014/main" id="{939DC844-EF04-4F24-8D28-A3B34880572C}"/>
              </a:ext>
            </a:extLst>
          </p:cNvPr>
          <p:cNvSpPr>
            <a:spLocks noGrp="1"/>
          </p:cNvSpPr>
          <p:nvPr>
            <p:ph type="dt" sz="half" idx="10"/>
          </p:nvPr>
        </p:nvSpPr>
        <p:spPr>
          <a:xfrm>
            <a:off x="1097280" y="6459785"/>
            <a:ext cx="2472271" cy="365125"/>
          </a:xfrm>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F6B8A998-E916-465C-8428-24A38236724F}"/>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DE3C0E37-3B49-40E4-8EF1-5FF90043E787}"/>
              </a:ext>
            </a:extLst>
          </p:cNvPr>
          <p:cNvSpPr>
            <a:spLocks noGrp="1"/>
          </p:cNvSpPr>
          <p:nvPr>
            <p:ph type="sldNum" sz="quarter" idx="12"/>
          </p:nvPr>
        </p:nvSpPr>
        <p:spPr/>
        <p:txBody>
          <a:bodyPr/>
          <a:lstStyle/>
          <a:p>
            <a:fld id="{5B3F3CCD-5AE8-4BDA-99FD-25BB3DCCC447}" type="slidenum">
              <a:rPr lang="zh-CN" altLang="en-US" smtClean="0"/>
              <a:pPr/>
              <a:t>7</a:t>
            </a:fld>
            <a:endParaRPr lang="zh-CN" altLang="en-US"/>
          </a:p>
        </p:txBody>
      </p:sp>
      <p:pic>
        <p:nvPicPr>
          <p:cNvPr id="7" name="Picture 4">
            <a:extLst>
              <a:ext uri="{FF2B5EF4-FFF2-40B4-BE49-F238E27FC236}">
                <a16:creationId xmlns:a16="http://schemas.microsoft.com/office/drawing/2014/main" id="{E76EEE84-21D8-46F6-A541-6AE31D08D0D0}"/>
              </a:ext>
            </a:extLst>
          </p:cNvPr>
          <p:cNvPicPr preferRelativeResize="0">
            <a:picLocks noChangeArrowheads="1"/>
          </p:cNvPicPr>
          <p:nvPr/>
        </p:nvPicPr>
        <p:blipFill>
          <a:blip r:embed="rId2" cstate="print"/>
          <a:srcRect/>
          <a:stretch>
            <a:fillRect/>
          </a:stretch>
        </p:blipFill>
        <p:spPr bwMode="auto">
          <a:xfrm>
            <a:off x="1281290" y="1678620"/>
            <a:ext cx="2104249" cy="2257778"/>
          </a:xfrm>
          <a:prstGeom prst="rect">
            <a:avLst/>
          </a:prstGeom>
          <a:noFill/>
          <a:ln w="9525" cap="flat" algn="ctr">
            <a:solidFill>
              <a:srgbClr val="000000"/>
            </a:solidFill>
            <a:prstDash val="solid"/>
            <a:miter lim="800000"/>
            <a:headEnd type="none" w="med" len="med"/>
            <a:tailEnd type="none" w="med" len="med"/>
          </a:ln>
        </p:spPr>
      </p:pic>
      <p:sp>
        <p:nvSpPr>
          <p:cNvPr id="8" name="TextBox 17">
            <a:extLst>
              <a:ext uri="{FF2B5EF4-FFF2-40B4-BE49-F238E27FC236}">
                <a16:creationId xmlns:a16="http://schemas.microsoft.com/office/drawing/2014/main" id="{D5981A8E-4D87-4E1E-A276-6D241B1162EC}"/>
              </a:ext>
            </a:extLst>
          </p:cNvPr>
          <p:cNvSpPr>
            <a:spLocks noChangeArrowheads="1"/>
          </p:cNvSpPr>
          <p:nvPr/>
        </p:nvSpPr>
        <p:spPr bwMode="auto">
          <a:xfrm>
            <a:off x="624059" y="4312272"/>
            <a:ext cx="3228093" cy="923330"/>
          </a:xfrm>
          <a:prstGeom prst="rect">
            <a:avLst/>
          </a:prstGeom>
          <a:noFill/>
          <a:ln w="9525" cap="flat" algn="ctr">
            <a:noFill/>
            <a:prstDash val="solid"/>
            <a:miter lim="800000"/>
            <a:headEnd type="none" w="med" len="med"/>
            <a:tailEnd type="none" w="med" len="med"/>
          </a:ln>
          <a:effectLst/>
        </p:spPr>
        <p:txBody>
          <a:bodyPr wrap="square">
            <a:spAutoFit/>
          </a:bodyPr>
          <a:lstStyle/>
          <a:p>
            <a:pPr algn="just"/>
            <a:r>
              <a:rPr lang="zh-CN" altLang="en-US" b="1" dirty="0">
                <a:solidFill>
                  <a:srgbClr val="008000"/>
                </a:solidFill>
                <a:latin typeface="腾讯体 W3" panose="020C04030202040F0204" pitchFamily="34" charset="-122"/>
                <a:ea typeface="腾讯体 W3" panose="020C04030202040F0204" pitchFamily="34" charset="-122"/>
              </a:rPr>
              <a:t>珠算被称为我国“第五大发明”，最早记录于汉朝人徐岳撰写的</a:t>
            </a:r>
            <a:r>
              <a:rPr lang="en-US" altLang="zh-CN" b="1" dirty="0">
                <a:solidFill>
                  <a:srgbClr val="008000"/>
                </a:solidFill>
                <a:latin typeface="腾讯体 W3" panose="020C04030202040F0204" pitchFamily="34" charset="-122"/>
                <a:ea typeface="腾讯体 W3" panose="020C04030202040F0204" pitchFamily="34" charset="-122"/>
              </a:rPr>
              <a:t>《</a:t>
            </a:r>
            <a:r>
              <a:rPr lang="zh-CN" altLang="en-US" b="1" dirty="0">
                <a:solidFill>
                  <a:srgbClr val="008000"/>
                </a:solidFill>
                <a:latin typeface="腾讯体 W3" panose="020C04030202040F0204" pitchFamily="34" charset="-122"/>
                <a:ea typeface="腾讯体 W3" panose="020C04030202040F0204" pitchFamily="34" charset="-122"/>
              </a:rPr>
              <a:t>数术记遗</a:t>
            </a:r>
            <a:r>
              <a:rPr lang="en-US" altLang="zh-CN" b="1" dirty="0">
                <a:solidFill>
                  <a:srgbClr val="008000"/>
                </a:solidFill>
                <a:latin typeface="腾讯体 W3" panose="020C04030202040F0204" pitchFamily="34" charset="-122"/>
                <a:ea typeface="腾讯体 W3" panose="020C04030202040F0204" pitchFamily="34" charset="-122"/>
              </a:rPr>
              <a:t>》</a:t>
            </a:r>
            <a:r>
              <a:rPr lang="zh-CN" altLang="en-US" b="1" dirty="0">
                <a:solidFill>
                  <a:srgbClr val="008000"/>
                </a:solidFill>
                <a:latin typeface="腾讯体 W3" panose="020C04030202040F0204" pitchFamily="34" charset="-122"/>
                <a:ea typeface="腾讯体 W3" panose="020C04030202040F0204" pitchFamily="34" charset="-122"/>
              </a:rPr>
              <a:t>一书里。</a:t>
            </a:r>
          </a:p>
        </p:txBody>
      </p:sp>
      <p:sp>
        <p:nvSpPr>
          <p:cNvPr id="9" name="TextBox 17">
            <a:extLst>
              <a:ext uri="{FF2B5EF4-FFF2-40B4-BE49-F238E27FC236}">
                <a16:creationId xmlns:a16="http://schemas.microsoft.com/office/drawing/2014/main" id="{6B59F933-A2DF-4D06-9ADE-EAA1A3411256}"/>
              </a:ext>
            </a:extLst>
          </p:cNvPr>
          <p:cNvSpPr>
            <a:spLocks noChangeArrowheads="1"/>
          </p:cNvSpPr>
          <p:nvPr/>
        </p:nvSpPr>
        <p:spPr bwMode="auto">
          <a:xfrm>
            <a:off x="6514100" y="4340167"/>
            <a:ext cx="3927202" cy="369332"/>
          </a:xfrm>
          <a:prstGeom prst="rect">
            <a:avLst/>
          </a:prstGeom>
          <a:noFill/>
          <a:ln w="9525" cap="flat" algn="ctr">
            <a:noFill/>
            <a:prstDash val="solid"/>
            <a:miter lim="800000"/>
            <a:headEnd type="none" w="med" len="med"/>
            <a:tailEnd type="none" w="med" len="med"/>
          </a:ln>
          <a:effectLst/>
        </p:spPr>
        <p:txBody>
          <a:bodyPr wrap="square">
            <a:spAutoFit/>
          </a:bodyPr>
          <a:lstStyle/>
          <a:p>
            <a:r>
              <a:rPr lang="zh-CN" altLang="en-US" b="1" dirty="0">
                <a:solidFill>
                  <a:srgbClr val="008000"/>
                </a:solidFill>
                <a:latin typeface="腾讯体 W3" panose="020C04030202040F0204" pitchFamily="34" charset="-122"/>
                <a:ea typeface="腾讯体 W3" panose="020C04030202040F0204" pitchFamily="34" charset="-122"/>
              </a:rPr>
              <a:t>算圣刘洪及其发明的珠算盘。</a:t>
            </a:r>
          </a:p>
        </p:txBody>
      </p:sp>
      <p:pic>
        <p:nvPicPr>
          <p:cNvPr id="10" name="Picture 6">
            <a:extLst>
              <a:ext uri="{FF2B5EF4-FFF2-40B4-BE49-F238E27FC236}">
                <a16:creationId xmlns:a16="http://schemas.microsoft.com/office/drawing/2014/main" id="{A270CB52-9A58-48D0-A813-7E57DEB48E63}"/>
              </a:ext>
            </a:extLst>
          </p:cNvPr>
          <p:cNvPicPr preferRelativeResize="0">
            <a:picLocks noChangeArrowheads="1"/>
          </p:cNvPicPr>
          <p:nvPr/>
        </p:nvPicPr>
        <p:blipFill>
          <a:blip r:embed="rId3" cstate="print"/>
          <a:srcRect/>
          <a:stretch>
            <a:fillRect/>
          </a:stretch>
        </p:blipFill>
        <p:spPr bwMode="auto">
          <a:xfrm>
            <a:off x="5447489" y="2009356"/>
            <a:ext cx="1628955" cy="2036516"/>
          </a:xfrm>
          <a:prstGeom prst="rect">
            <a:avLst/>
          </a:prstGeom>
          <a:noFill/>
          <a:ln w="9525" cap="flat" algn="ctr">
            <a:noFill/>
            <a:prstDash val="solid"/>
            <a:miter lim="800000"/>
            <a:headEnd type="none" w="med" len="med"/>
            <a:tailEnd type="none" w="med" len="med"/>
          </a:ln>
          <a:effectLst/>
        </p:spPr>
      </p:pic>
      <p:pic>
        <p:nvPicPr>
          <p:cNvPr id="11" name="图片 2">
            <a:extLst>
              <a:ext uri="{FF2B5EF4-FFF2-40B4-BE49-F238E27FC236}">
                <a16:creationId xmlns:a16="http://schemas.microsoft.com/office/drawing/2014/main" id="{DF3B0CD7-CDFF-43BF-B0CC-55872D8608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5223" y="2009356"/>
            <a:ext cx="3946715" cy="202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2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par>
                                <p:cTn id="15" presetID="5" presetClass="entr" presetSubtype="1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par>
                                <p:cTn id="18" presetID="5"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heckerboard(across)">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3</a:t>
            </a:r>
            <a:r>
              <a:rPr lang="zh-CN" altLang="zh-CN" dirty="0">
                <a:sym typeface="+mn-ea"/>
              </a:rPr>
              <a:t>）面向对象方法</a:t>
            </a:r>
            <a:endParaRPr lang="zh-CN" altLang="en-US"/>
          </a:p>
        </p:txBody>
      </p:sp>
      <p:sp>
        <p:nvSpPr>
          <p:cNvPr id="5" name="矩形 4"/>
          <p:cNvSpPr/>
          <p:nvPr/>
        </p:nvSpPr>
        <p:spPr>
          <a:xfrm>
            <a:off x="635961" y="4512235"/>
            <a:ext cx="1780989" cy="96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房子类</a:t>
            </a:r>
          </a:p>
        </p:txBody>
      </p:sp>
      <p:sp>
        <p:nvSpPr>
          <p:cNvPr id="6" name="矩形 5"/>
          <p:cNvSpPr/>
          <p:nvPr/>
        </p:nvSpPr>
        <p:spPr>
          <a:xfrm>
            <a:off x="2920039" y="4512235"/>
            <a:ext cx="2020047" cy="96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树类</a:t>
            </a:r>
          </a:p>
        </p:txBody>
      </p:sp>
      <p:sp>
        <p:nvSpPr>
          <p:cNvPr id="7" name="矩形 6"/>
          <p:cNvSpPr/>
          <p:nvPr/>
        </p:nvSpPr>
        <p:spPr>
          <a:xfrm>
            <a:off x="5443175" y="4512235"/>
            <a:ext cx="2020047" cy="96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花</a:t>
            </a:r>
          </a:p>
        </p:txBody>
      </p:sp>
      <p:sp>
        <p:nvSpPr>
          <p:cNvPr id="8" name="矩形 7"/>
          <p:cNvSpPr/>
          <p:nvPr/>
        </p:nvSpPr>
        <p:spPr>
          <a:xfrm>
            <a:off x="7753443" y="4512235"/>
            <a:ext cx="2020047" cy="96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湖</a:t>
            </a:r>
          </a:p>
        </p:txBody>
      </p:sp>
      <p:cxnSp>
        <p:nvCxnSpPr>
          <p:cNvPr id="10" name="直接箭头连接符 9"/>
          <p:cNvCxnSpPr/>
          <p:nvPr/>
        </p:nvCxnSpPr>
        <p:spPr>
          <a:xfrm>
            <a:off x="5254999" y="3502062"/>
            <a:ext cx="0" cy="1010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253242" y="3766133"/>
            <a:ext cx="1440328" cy="369332"/>
          </a:xfrm>
          <a:prstGeom prst="rect">
            <a:avLst/>
          </a:prstGeom>
          <a:noFill/>
        </p:spPr>
        <p:txBody>
          <a:bodyPr wrap="square" rtlCol="0">
            <a:spAutoFit/>
          </a:bodyPr>
          <a:lstStyle/>
          <a:p>
            <a:r>
              <a:rPr lang="zh-CN" altLang="en-US" dirty="0"/>
              <a:t>抽象</a:t>
            </a:r>
          </a:p>
        </p:txBody>
      </p:sp>
      <p:sp>
        <p:nvSpPr>
          <p:cNvPr id="14" name="矩形 13"/>
          <p:cNvSpPr/>
          <p:nvPr/>
        </p:nvSpPr>
        <p:spPr>
          <a:xfrm>
            <a:off x="10063711" y="4512235"/>
            <a:ext cx="2020047" cy="96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公园</a:t>
            </a:r>
          </a:p>
        </p:txBody>
      </p:sp>
      <p:cxnSp>
        <p:nvCxnSpPr>
          <p:cNvPr id="33" name="直接箭头连接符 32"/>
          <p:cNvCxnSpPr>
            <a:endCxn id="8" idx="2"/>
          </p:cNvCxnSpPr>
          <p:nvPr/>
        </p:nvCxnSpPr>
        <p:spPr>
          <a:xfrm flipV="1">
            <a:off x="8763466" y="5474447"/>
            <a:ext cx="1" cy="26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531256" y="5474447"/>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033091" y="5474448"/>
            <a:ext cx="0" cy="406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1526455" y="5474447"/>
            <a:ext cx="0" cy="56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763466" y="5737412"/>
            <a:ext cx="2424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4" idx="2"/>
          </p:cNvCxnSpPr>
          <p:nvPr/>
        </p:nvCxnSpPr>
        <p:spPr>
          <a:xfrm flipH="1">
            <a:off x="11073734" y="5474447"/>
            <a:ext cx="1" cy="699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26455" y="6042212"/>
            <a:ext cx="95472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531256" y="5823435"/>
            <a:ext cx="45424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46071" y="5880847"/>
            <a:ext cx="7027663" cy="8964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604" y="916319"/>
            <a:ext cx="5883275" cy="2658110"/>
          </a:xfrm>
          <a:prstGeom prst="rect">
            <a:avLst/>
          </a:prstGeom>
        </p:spPr>
      </p:pic>
    </p:spTree>
    <p:extLst>
      <p:ext uri="{BB962C8B-B14F-4D97-AF65-F5344CB8AC3E}">
        <p14:creationId xmlns:p14="http://schemas.microsoft.com/office/powerpoint/2010/main" val="11499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ppt_x"/>
                                          </p:val>
                                        </p:tav>
                                        <p:tav tm="100000">
                                          <p:val>
                                            <p:strVal val="#ppt_x"/>
                                          </p:val>
                                        </p:tav>
                                      </p:tavLst>
                                    </p:anim>
                                    <p:anim calcmode="lin" valueType="num">
                                      <p:cBhvr additive="base">
                                        <p:cTn id="68" dur="500" fill="hold"/>
                                        <p:tgtEl>
                                          <p:spTgt spid="4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13" grpId="0"/>
      <p:bldP spid="13" grpId="1"/>
      <p:bldP spid="14" grpId="0" animBg="1"/>
      <p:bldP spid="1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3</a:t>
            </a:r>
            <a:r>
              <a:rPr lang="zh-CN" altLang="zh-CN" dirty="0">
                <a:sym typeface="+mn-ea"/>
              </a:rPr>
              <a:t>）面向对象方法</a:t>
            </a:r>
            <a:endParaRPr lang="zh-CN" altLang="en-US" dirty="0"/>
          </a:p>
        </p:txBody>
      </p:sp>
      <p:sp>
        <p:nvSpPr>
          <p:cNvPr id="3" name="内容占位符 2"/>
          <p:cNvSpPr>
            <a:spLocks noGrp="1"/>
          </p:cNvSpPr>
          <p:nvPr>
            <p:ph idx="1"/>
          </p:nvPr>
        </p:nvSpPr>
        <p:spPr/>
        <p:txBody>
          <a:bodyPr/>
          <a:lstStyle/>
          <a:p>
            <a:r>
              <a:rPr lang="en-US" altLang="zh-CN" sz="3600" dirty="0" err="1"/>
              <a:t>Booch</a:t>
            </a:r>
            <a:r>
              <a:rPr lang="zh-CN" altLang="zh-CN" sz="3600" dirty="0"/>
              <a:t>方法</a:t>
            </a:r>
            <a:endParaRPr lang="zh-CN" altLang="en-US" sz="3600" dirty="0"/>
          </a:p>
          <a:p>
            <a:r>
              <a:rPr lang="en-US" altLang="zh-CN" sz="3600" dirty="0"/>
              <a:t>OMT</a:t>
            </a:r>
            <a:r>
              <a:rPr lang="zh-CN" altLang="zh-CN" sz="3600" dirty="0"/>
              <a:t>对象建模技术方法</a:t>
            </a:r>
            <a:endParaRPr lang="zh-CN" altLang="en-US" sz="3600" dirty="0"/>
          </a:p>
          <a:p>
            <a:r>
              <a:rPr lang="en-US" altLang="zh-CN" sz="3600" dirty="0"/>
              <a:t>OOSE</a:t>
            </a:r>
            <a:r>
              <a:rPr lang="zh-CN" altLang="zh-CN" sz="3600" dirty="0"/>
              <a:t>方法</a:t>
            </a:r>
            <a:endParaRPr lang="zh-CN" altLang="en-US" sz="3600" dirty="0"/>
          </a:p>
          <a:p>
            <a:r>
              <a:rPr lang="en-US" altLang="zh-CN" sz="3600" dirty="0"/>
              <a:t>Goad</a:t>
            </a:r>
            <a:r>
              <a:rPr lang="zh-CN" altLang="zh-CN" sz="3600" dirty="0"/>
              <a:t>方法</a:t>
            </a:r>
            <a:endParaRPr lang="zh-CN" altLang="en-US" sz="3600" dirty="0"/>
          </a:p>
          <a:p>
            <a:r>
              <a:rPr lang="zh-CN" altLang="zh-CN" sz="3600" dirty="0"/>
              <a:t>统一建模语言</a:t>
            </a:r>
            <a:r>
              <a:rPr lang="en-US" altLang="zh-CN" sz="3600" dirty="0"/>
              <a:t>UML</a:t>
            </a:r>
            <a:endParaRPr lang="zh-CN" altLang="en-US" sz="3600" dirty="0"/>
          </a:p>
          <a:p>
            <a:endParaRPr lang="zh-CN" altLang="en-US" dirty="0"/>
          </a:p>
        </p:txBody>
      </p:sp>
    </p:spTree>
    <p:extLst>
      <p:ext uri="{BB962C8B-B14F-4D97-AF65-F5344CB8AC3E}">
        <p14:creationId xmlns:p14="http://schemas.microsoft.com/office/powerpoint/2010/main" val="1914690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a:t>
            </a:r>
            <a:r>
              <a:rPr lang="en-US" altLang="zh-CN" dirty="0"/>
              <a:t>4</a:t>
            </a:r>
            <a:r>
              <a:rPr lang="zh-CN" altLang="zh-CN" dirty="0"/>
              <a:t>）形式化方法</a:t>
            </a:r>
            <a:endParaRPr lang="zh-CN" altLang="en-US" dirty="0"/>
          </a:p>
        </p:txBody>
      </p:sp>
      <p:sp>
        <p:nvSpPr>
          <p:cNvPr id="4" name="矩形 3"/>
          <p:cNvSpPr/>
          <p:nvPr/>
        </p:nvSpPr>
        <p:spPr>
          <a:xfrm>
            <a:off x="794505" y="1083603"/>
            <a:ext cx="9915902" cy="1200329"/>
          </a:xfrm>
          <a:prstGeom prst="rect">
            <a:avLst/>
          </a:prstGeom>
        </p:spPr>
        <p:txBody>
          <a:bodyPr wrap="square">
            <a:spAutoFit/>
          </a:bodyPr>
          <a:lstStyle/>
          <a:p>
            <a:r>
              <a:rPr lang="zh-CN" altLang="zh-CN" sz="2400" dirty="0"/>
              <a:t>软件形式化方法最早可追溯到</a:t>
            </a:r>
            <a:r>
              <a:rPr lang="en-US" altLang="zh-CN" sz="2400" dirty="0"/>
              <a:t>20</a:t>
            </a:r>
            <a:r>
              <a:rPr lang="zh-CN" altLang="zh-CN" sz="2400" dirty="0"/>
              <a:t>世纪</a:t>
            </a:r>
            <a:r>
              <a:rPr lang="en-US" altLang="zh-CN" sz="2400" dirty="0"/>
              <a:t>50</a:t>
            </a:r>
            <a:r>
              <a:rPr lang="zh-CN" altLang="zh-CN" sz="2400" dirty="0"/>
              <a:t>年代后期对于程序设计语言编译技术的研究</a:t>
            </a:r>
            <a:endParaRPr lang="en-US" altLang="zh-CN" sz="2400" dirty="0"/>
          </a:p>
          <a:p>
            <a:pPr marL="800100" lvl="1" indent="-342900">
              <a:buFont typeface="Wingdings" pitchFamily="2" charset="2"/>
              <a:buChar char="l"/>
            </a:pPr>
            <a:r>
              <a:rPr lang="zh-CN" altLang="zh-CN" sz="2400" dirty="0"/>
              <a:t>即</a:t>
            </a:r>
            <a:r>
              <a:rPr lang="en-US" altLang="zh-CN" sz="2400" dirty="0" err="1"/>
              <a:t>J.Backus</a:t>
            </a:r>
            <a:r>
              <a:rPr lang="zh-CN" altLang="zh-CN" sz="2400" dirty="0"/>
              <a:t>提出</a:t>
            </a:r>
            <a:r>
              <a:rPr lang="en-US" altLang="zh-CN" sz="2400" dirty="0"/>
              <a:t>BNF</a:t>
            </a:r>
            <a:r>
              <a:rPr lang="zh-CN" altLang="zh-CN" sz="2400" dirty="0"/>
              <a:t>描述</a:t>
            </a:r>
            <a:r>
              <a:rPr lang="en-US" altLang="zh-CN" sz="2400" dirty="0"/>
              <a:t>Algol60</a:t>
            </a:r>
            <a:r>
              <a:rPr lang="zh-CN" altLang="zh-CN" sz="2400" dirty="0"/>
              <a:t>语言的语法。</a:t>
            </a:r>
            <a:endParaRPr lang="en-US" altLang="zh-CN" sz="2400" dirty="0"/>
          </a:p>
        </p:txBody>
      </p:sp>
      <p:pic>
        <p:nvPicPr>
          <p:cNvPr id="5" name="图片 4">
            <a:extLst>
              <a:ext uri="{FF2B5EF4-FFF2-40B4-BE49-F238E27FC236}">
                <a16:creationId xmlns:a16="http://schemas.microsoft.com/office/drawing/2014/main" id="{EA56DE4C-CBC5-D243-A4AA-51E001FBA4FA}"/>
              </a:ext>
            </a:extLst>
          </p:cNvPr>
          <p:cNvPicPr>
            <a:picLocks noChangeAspect="1"/>
          </p:cNvPicPr>
          <p:nvPr/>
        </p:nvPicPr>
        <p:blipFill>
          <a:blip r:embed="rId3"/>
          <a:stretch>
            <a:fillRect/>
          </a:stretch>
        </p:blipFill>
        <p:spPr>
          <a:xfrm>
            <a:off x="1046645" y="2664460"/>
            <a:ext cx="1511300" cy="2260600"/>
          </a:xfrm>
          <a:prstGeom prst="rect">
            <a:avLst/>
          </a:prstGeom>
        </p:spPr>
      </p:pic>
      <p:pic>
        <p:nvPicPr>
          <p:cNvPr id="6" name="图片 5">
            <a:extLst>
              <a:ext uri="{FF2B5EF4-FFF2-40B4-BE49-F238E27FC236}">
                <a16:creationId xmlns:a16="http://schemas.microsoft.com/office/drawing/2014/main" id="{C08A55D4-D12F-6046-BFC1-441B3FC66697}"/>
              </a:ext>
            </a:extLst>
          </p:cNvPr>
          <p:cNvPicPr>
            <a:picLocks noChangeAspect="1"/>
          </p:cNvPicPr>
          <p:nvPr/>
        </p:nvPicPr>
        <p:blipFill>
          <a:blip r:embed="rId4"/>
          <a:stretch>
            <a:fillRect/>
          </a:stretch>
        </p:blipFill>
        <p:spPr>
          <a:xfrm>
            <a:off x="3101009" y="2564236"/>
            <a:ext cx="7838274" cy="2360824"/>
          </a:xfrm>
          <a:prstGeom prst="rect">
            <a:avLst/>
          </a:prstGeom>
        </p:spPr>
      </p:pic>
    </p:spTree>
    <p:extLst>
      <p:ext uri="{BB962C8B-B14F-4D97-AF65-F5344CB8AC3E}">
        <p14:creationId xmlns:p14="http://schemas.microsoft.com/office/powerpoint/2010/main" val="1571594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4</a:t>
            </a:r>
            <a:r>
              <a:rPr lang="zh-CN" altLang="zh-CN" dirty="0">
                <a:sym typeface="+mn-ea"/>
              </a:rPr>
              <a:t>）形式化方法</a:t>
            </a:r>
            <a:endParaRPr lang="zh-CN" altLang="en-US"/>
          </a:p>
        </p:txBody>
      </p:sp>
      <p:sp>
        <p:nvSpPr>
          <p:cNvPr id="4" name="矩形 3"/>
          <p:cNvSpPr/>
          <p:nvPr/>
        </p:nvSpPr>
        <p:spPr>
          <a:xfrm>
            <a:off x="1015780" y="1272098"/>
            <a:ext cx="5224507" cy="369332"/>
          </a:xfrm>
          <a:prstGeom prst="rect">
            <a:avLst/>
          </a:prstGeom>
        </p:spPr>
        <p:txBody>
          <a:bodyPr wrap="none">
            <a:spAutoFit/>
          </a:bodyPr>
          <a:lstStyle/>
          <a:p>
            <a:r>
              <a:rPr lang="zh-CN" altLang="zh-CN" dirty="0"/>
              <a:t>针对</a:t>
            </a:r>
            <a:r>
              <a:rPr lang="en-US" altLang="zh-CN" dirty="0"/>
              <a:t>“</a:t>
            </a:r>
            <a:r>
              <a:rPr lang="zh-CN" altLang="zh-CN" dirty="0"/>
              <a:t>软件危机</a:t>
            </a:r>
            <a:r>
              <a:rPr lang="en-US" altLang="zh-CN" dirty="0"/>
              <a:t>”</a:t>
            </a:r>
            <a:r>
              <a:rPr lang="zh-CN" altLang="en-US" dirty="0"/>
              <a:t>问题的解决方法</a:t>
            </a:r>
            <a:r>
              <a:rPr lang="zh-CN" altLang="zh-CN" dirty="0"/>
              <a:t>可以归纳为两类</a:t>
            </a:r>
            <a:r>
              <a:rPr lang="zh-CN" altLang="en-US" dirty="0"/>
              <a:t>：</a:t>
            </a:r>
          </a:p>
        </p:txBody>
      </p:sp>
      <p:sp>
        <p:nvSpPr>
          <p:cNvPr id="6" name="矩形 5"/>
          <p:cNvSpPr/>
          <p:nvPr/>
        </p:nvSpPr>
        <p:spPr>
          <a:xfrm>
            <a:off x="1820595" y="1923534"/>
            <a:ext cx="4570482" cy="369332"/>
          </a:xfrm>
          <a:prstGeom prst="rect">
            <a:avLst/>
          </a:prstGeom>
        </p:spPr>
        <p:txBody>
          <a:bodyPr wrap="none">
            <a:spAutoFit/>
          </a:bodyPr>
          <a:lstStyle/>
          <a:p>
            <a:r>
              <a:rPr lang="zh-CN" altLang="zh-CN" dirty="0"/>
              <a:t>采用工程方法来组织、管理软件的开发过程</a:t>
            </a:r>
            <a:endParaRPr lang="zh-CN" altLang="en-US" dirty="0"/>
          </a:p>
        </p:txBody>
      </p:sp>
      <p:sp>
        <p:nvSpPr>
          <p:cNvPr id="7" name="矩形 6"/>
          <p:cNvSpPr/>
          <p:nvPr/>
        </p:nvSpPr>
        <p:spPr>
          <a:xfrm>
            <a:off x="950258" y="3273176"/>
            <a:ext cx="6096000" cy="646331"/>
          </a:xfrm>
          <a:prstGeom prst="rect">
            <a:avLst/>
          </a:prstGeom>
        </p:spPr>
        <p:txBody>
          <a:bodyPr>
            <a:spAutoFit/>
          </a:bodyPr>
          <a:lstStyle/>
          <a:p>
            <a:r>
              <a:rPr lang="zh-CN" altLang="zh-CN" dirty="0"/>
              <a:t>深入探讨程序和程序开发过程的规律，</a:t>
            </a:r>
            <a:r>
              <a:rPr lang="zh-CN" altLang="en-US" dirty="0"/>
              <a:t>通过</a:t>
            </a:r>
            <a:r>
              <a:rPr lang="zh-CN" altLang="zh-CN" dirty="0"/>
              <a:t>建立严密的理论，</a:t>
            </a:r>
            <a:r>
              <a:rPr lang="zh-CN" altLang="en-US" dirty="0"/>
              <a:t>来</a:t>
            </a:r>
            <a:r>
              <a:rPr lang="zh-CN" altLang="zh-CN" dirty="0"/>
              <a:t>指导软件开发实践</a:t>
            </a:r>
            <a:endParaRPr lang="zh-CN" altLang="en-US" dirty="0"/>
          </a:p>
        </p:txBody>
      </p:sp>
      <p:sp>
        <p:nvSpPr>
          <p:cNvPr id="8" name="矩形 7"/>
          <p:cNvSpPr/>
          <p:nvPr/>
        </p:nvSpPr>
        <p:spPr>
          <a:xfrm>
            <a:off x="8601955" y="1923534"/>
            <a:ext cx="1107996" cy="369332"/>
          </a:xfrm>
          <a:prstGeom prst="rect">
            <a:avLst/>
          </a:prstGeom>
        </p:spPr>
        <p:txBody>
          <a:bodyPr wrap="none">
            <a:spAutoFit/>
          </a:bodyPr>
          <a:lstStyle/>
          <a:p>
            <a:r>
              <a:rPr lang="zh-CN" altLang="zh-CN" dirty="0"/>
              <a:t>软件工程</a:t>
            </a:r>
            <a:endParaRPr lang="zh-CN" altLang="en-US" dirty="0"/>
          </a:p>
        </p:txBody>
      </p:sp>
      <p:cxnSp>
        <p:nvCxnSpPr>
          <p:cNvPr id="10" name="直接箭头连接符 9"/>
          <p:cNvCxnSpPr>
            <a:stCxn id="6" idx="3"/>
          </p:cNvCxnSpPr>
          <p:nvPr/>
        </p:nvCxnSpPr>
        <p:spPr>
          <a:xfrm>
            <a:off x="6391077" y="2108200"/>
            <a:ext cx="2101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730822" y="3227009"/>
            <a:ext cx="2492990" cy="369332"/>
          </a:xfrm>
          <a:prstGeom prst="rect">
            <a:avLst/>
          </a:prstGeom>
        </p:spPr>
        <p:txBody>
          <a:bodyPr wrap="none">
            <a:spAutoFit/>
          </a:bodyPr>
          <a:lstStyle/>
          <a:p>
            <a:r>
              <a:rPr lang="zh-CN" altLang="zh-CN" dirty="0"/>
              <a:t>形式化方法的深入研究</a:t>
            </a:r>
            <a:endParaRPr lang="zh-CN" altLang="en-US" dirty="0"/>
          </a:p>
        </p:txBody>
      </p:sp>
      <p:cxnSp>
        <p:nvCxnSpPr>
          <p:cNvPr id="13" name="直接箭头连接符 12"/>
          <p:cNvCxnSpPr/>
          <p:nvPr/>
        </p:nvCxnSpPr>
        <p:spPr>
          <a:xfrm>
            <a:off x="6932706" y="3478306"/>
            <a:ext cx="15598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613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a:t>
            </a:r>
            <a:r>
              <a:rPr lang="en-US" altLang="zh-CN" dirty="0">
                <a:sym typeface="+mn-ea"/>
              </a:rPr>
              <a:t>4</a:t>
            </a:r>
            <a:r>
              <a:rPr lang="zh-CN" altLang="zh-CN" dirty="0">
                <a:sym typeface="+mn-ea"/>
              </a:rPr>
              <a:t>）形式化方法</a:t>
            </a:r>
            <a:endParaRPr lang="zh-CN" altLang="en-US" dirty="0"/>
          </a:p>
        </p:txBody>
      </p:sp>
      <p:sp>
        <p:nvSpPr>
          <p:cNvPr id="3" name="内容占位符 2"/>
          <p:cNvSpPr>
            <a:spLocks noGrp="1"/>
          </p:cNvSpPr>
          <p:nvPr>
            <p:ph idx="1"/>
          </p:nvPr>
        </p:nvSpPr>
        <p:spPr/>
        <p:txBody>
          <a:bodyPr/>
          <a:lstStyle/>
          <a:p>
            <a:r>
              <a:rPr lang="zh-CN" altLang="zh-CN" dirty="0"/>
              <a:t>经过多年的研究和应用，如今人们在形式化方法领域取得了大量、重要的成果，从早期最简单的形式化方法（一阶谓词演算方法）到现在应用于不同领域、不同阶段的基于逻辑、状态机、网络、进程代数、代数等众多形式化方法。</a:t>
            </a:r>
            <a:endParaRPr lang="en-US" altLang="zh-CN" dirty="0"/>
          </a:p>
          <a:p>
            <a:endParaRPr lang="zh-CN" altLang="en-US" dirty="0"/>
          </a:p>
        </p:txBody>
      </p:sp>
      <p:pic>
        <p:nvPicPr>
          <p:cNvPr id="4" name="图片 3">
            <a:extLst>
              <a:ext uri="{FF2B5EF4-FFF2-40B4-BE49-F238E27FC236}">
                <a16:creationId xmlns:a16="http://schemas.microsoft.com/office/drawing/2014/main" id="{B9012FCC-95FC-3946-A982-BABA3A1EB9EF}"/>
              </a:ext>
            </a:extLst>
          </p:cNvPr>
          <p:cNvPicPr>
            <a:picLocks noChangeAspect="1"/>
          </p:cNvPicPr>
          <p:nvPr/>
        </p:nvPicPr>
        <p:blipFill>
          <a:blip r:embed="rId3"/>
          <a:stretch>
            <a:fillRect/>
          </a:stretch>
        </p:blipFill>
        <p:spPr>
          <a:xfrm>
            <a:off x="749643" y="1930755"/>
            <a:ext cx="10943502" cy="1533185"/>
          </a:xfrm>
          <a:prstGeom prst="rect">
            <a:avLst/>
          </a:prstGeom>
        </p:spPr>
      </p:pic>
      <p:pic>
        <p:nvPicPr>
          <p:cNvPr id="5" name="图片 4">
            <a:extLst>
              <a:ext uri="{FF2B5EF4-FFF2-40B4-BE49-F238E27FC236}">
                <a16:creationId xmlns:a16="http://schemas.microsoft.com/office/drawing/2014/main" id="{FE6C6332-55EA-C74C-A121-5255830811AF}"/>
              </a:ext>
            </a:extLst>
          </p:cNvPr>
          <p:cNvPicPr>
            <a:picLocks noChangeAspect="1"/>
          </p:cNvPicPr>
          <p:nvPr/>
        </p:nvPicPr>
        <p:blipFill>
          <a:blip r:embed="rId4"/>
          <a:stretch>
            <a:fillRect/>
          </a:stretch>
        </p:blipFill>
        <p:spPr>
          <a:xfrm>
            <a:off x="3434964" y="3429000"/>
            <a:ext cx="4845138" cy="2832216"/>
          </a:xfrm>
          <a:prstGeom prst="rect">
            <a:avLst/>
          </a:prstGeom>
        </p:spPr>
      </p:pic>
      <p:sp>
        <p:nvSpPr>
          <p:cNvPr id="6" name="右箭头 5">
            <a:extLst>
              <a:ext uri="{FF2B5EF4-FFF2-40B4-BE49-F238E27FC236}">
                <a16:creationId xmlns:a16="http://schemas.microsoft.com/office/drawing/2014/main" id="{CFACDE6B-A1BB-A346-9C51-961F7D3A9DD0}"/>
              </a:ext>
            </a:extLst>
          </p:cNvPr>
          <p:cNvSpPr/>
          <p:nvPr/>
        </p:nvSpPr>
        <p:spPr>
          <a:xfrm rot="1968018">
            <a:off x="2163655" y="2881589"/>
            <a:ext cx="1343771" cy="302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056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1.6 </a:t>
            </a:r>
            <a:r>
              <a:rPr lang="zh-CN" altLang="en-US" sz="6000" dirty="0">
                <a:latin typeface="腾讯体 W3" panose="020C04030202040F0204" pitchFamily="34" charset="-122"/>
                <a:ea typeface="腾讯体 W3" panose="020C04030202040F0204" pitchFamily="34" charset="-122"/>
              </a:rPr>
              <a:t>软件工程知识体系</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24425804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产生背景</a:t>
            </a:r>
          </a:p>
        </p:txBody>
      </p:sp>
      <p:sp>
        <p:nvSpPr>
          <p:cNvPr id="3" name="内容占位符 2"/>
          <p:cNvSpPr>
            <a:spLocks noGrp="1"/>
          </p:cNvSpPr>
          <p:nvPr>
            <p:ph idx="1"/>
          </p:nvPr>
        </p:nvSpPr>
        <p:spPr/>
        <p:txBody>
          <a:bodyPr/>
          <a:lstStyle/>
          <a:p>
            <a:r>
              <a:rPr lang="zh-CN" altLang="zh-CN" dirty="0"/>
              <a:t>软件工程诞生初期的主要任务是理清软件工程过程中的各项活动，提出软件生命周期概念、软件开发模型及相关质量管理标准。</a:t>
            </a:r>
            <a:endParaRPr lang="en-US" altLang="zh-CN" dirty="0"/>
          </a:p>
          <a:p>
            <a:endParaRPr lang="en-US" altLang="zh-CN" dirty="0"/>
          </a:p>
          <a:p>
            <a:endParaRPr lang="en-US" altLang="zh-CN" dirty="0"/>
          </a:p>
          <a:p>
            <a:r>
              <a:rPr lang="zh-CN" altLang="zh-CN" dirty="0"/>
              <a:t>随着计算机技术的不断发展，软件开发技术趋于多样化</a:t>
            </a:r>
            <a:r>
              <a:rPr lang="zh-CN" altLang="en-US" dirty="0"/>
              <a:t>。与此同时，</a:t>
            </a:r>
            <a:r>
              <a:rPr lang="zh-CN" altLang="zh-CN" dirty="0"/>
              <a:t>软件系统日趋复杂化，软件需求演化的快速性、不确定性与个性化等问题也不断凸显。软件工程方法学和规范成为软件工程领域的主要任务</a:t>
            </a:r>
          </a:p>
          <a:p>
            <a:endParaRPr lang="zh-CN" altLang="zh-CN" dirty="0"/>
          </a:p>
        </p:txBody>
      </p:sp>
    </p:spTree>
    <p:extLst>
      <p:ext uri="{BB962C8B-B14F-4D97-AF65-F5344CB8AC3E}">
        <p14:creationId xmlns:p14="http://schemas.microsoft.com/office/powerpoint/2010/main" val="1098501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软件工程知识体系</a:t>
            </a:r>
          </a:p>
        </p:txBody>
      </p:sp>
      <p:sp>
        <p:nvSpPr>
          <p:cNvPr id="3" name="内容占位符 2"/>
          <p:cNvSpPr>
            <a:spLocks noGrp="1"/>
          </p:cNvSpPr>
          <p:nvPr>
            <p:ph idx="1"/>
          </p:nvPr>
        </p:nvSpPr>
        <p:spPr>
          <a:xfrm>
            <a:off x="692802" y="390086"/>
            <a:ext cx="10806396" cy="5177116"/>
          </a:xfrm>
        </p:spPr>
        <p:txBody>
          <a:bodyPr/>
          <a:lstStyle/>
          <a:p>
            <a:endParaRPr lang="en-US" altLang="zh-CN" dirty="0"/>
          </a:p>
          <a:p>
            <a:endParaRPr lang="en-US" altLang="zh-CN" dirty="0"/>
          </a:p>
          <a:p>
            <a:r>
              <a:rPr lang="en-US" altLang="zh-CN" dirty="0"/>
              <a:t>20</a:t>
            </a:r>
            <a:r>
              <a:rPr lang="zh-CN" altLang="zh-CN" dirty="0"/>
              <a:t>世纪</a:t>
            </a:r>
            <a:r>
              <a:rPr lang="en-US" altLang="zh-CN" dirty="0"/>
              <a:t>70</a:t>
            </a:r>
            <a:r>
              <a:rPr lang="zh-CN" altLang="zh-CN" dirty="0"/>
              <a:t>年代末，美国在制定研究生教育计划时采纳了</a:t>
            </a:r>
            <a:r>
              <a:rPr lang="en-US" altLang="zh-CN" dirty="0"/>
              <a:t>IEEE CS</a:t>
            </a:r>
            <a:r>
              <a:rPr lang="zh-CN" altLang="zh-CN" dirty="0"/>
              <a:t>提出的制定软件工程教程的建议。</a:t>
            </a:r>
            <a:endParaRPr lang="en-US" altLang="zh-CN" dirty="0"/>
          </a:p>
          <a:p>
            <a:endParaRPr lang="en-US" altLang="zh-CN" dirty="0"/>
          </a:p>
          <a:p>
            <a:endParaRPr lang="en-US" altLang="zh-CN" dirty="0"/>
          </a:p>
          <a:p>
            <a:r>
              <a:rPr lang="en-US" altLang="zh-CN" dirty="0"/>
              <a:t>1993</a:t>
            </a:r>
            <a:r>
              <a:rPr lang="zh-CN" altLang="zh-CN" dirty="0"/>
              <a:t>年美国软件工程协调委员会提出了</a:t>
            </a:r>
            <a:r>
              <a:rPr lang="en-US" altLang="zh-CN" dirty="0"/>
              <a:t>“</a:t>
            </a:r>
            <a:r>
              <a:rPr lang="zh-CN" altLang="zh-CN" dirty="0"/>
              <a:t>软件工程职业道德规范</a:t>
            </a:r>
            <a:r>
              <a:rPr lang="en-US" altLang="zh-CN" dirty="0"/>
              <a:t>”</a:t>
            </a:r>
            <a:r>
              <a:rPr lang="zh-CN" altLang="zh-CN" dirty="0"/>
              <a:t>、“本科软件工程教育计划评价标准”和“软件工程知识体系（</a:t>
            </a:r>
            <a:r>
              <a:rPr lang="en-US" altLang="zh-CN" dirty="0"/>
              <a:t>SWEBOK</a:t>
            </a:r>
            <a:r>
              <a:rPr lang="zh-CN" altLang="zh-CN" dirty="0"/>
              <a:t>）</a:t>
            </a:r>
            <a:endParaRPr lang="en-US" altLang="zh-CN" dirty="0"/>
          </a:p>
          <a:p>
            <a:endParaRPr lang="en-US" altLang="zh-CN" dirty="0"/>
          </a:p>
        </p:txBody>
      </p:sp>
    </p:spTree>
    <p:extLst>
      <p:ext uri="{BB962C8B-B14F-4D97-AF65-F5344CB8AC3E}">
        <p14:creationId xmlns:p14="http://schemas.microsoft.com/office/powerpoint/2010/main" val="3887888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软件工程知识体系</a:t>
            </a:r>
            <a:endParaRPr lang="zh-CN" altLang="en-US"/>
          </a:p>
        </p:txBody>
      </p:sp>
      <p:sp>
        <p:nvSpPr>
          <p:cNvPr id="4" name="AutoShape 2"/>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r>
              <a:rPr lang="zh-CN" altLang="zh-CN" dirty="0"/>
              <a:t>在此基础上，</a:t>
            </a:r>
            <a:r>
              <a:rPr lang="en-US" altLang="zh-CN" dirty="0"/>
              <a:t>500</a:t>
            </a:r>
            <a:r>
              <a:rPr lang="zh-CN" altLang="zh-CN" dirty="0"/>
              <a:t>多位来自全世界大学、科研机构和企业界的专家、教授共同编写发布了更为全面和权威的《软件工程知识体系》（</a:t>
            </a:r>
            <a:r>
              <a:rPr lang="en-US" altLang="zh-CN" dirty="0"/>
              <a:t>SWEBOK</a:t>
            </a:r>
            <a:r>
              <a:rPr lang="zh-CN" altLang="zh-CN" dirty="0"/>
              <a:t>）和《软件工程教育知识体系》（</a:t>
            </a:r>
            <a:r>
              <a:rPr lang="en-US" altLang="zh-CN" dirty="0"/>
              <a:t>SEEK</a:t>
            </a:r>
            <a:r>
              <a:rPr lang="zh-CN" altLang="zh-CN" dirty="0"/>
              <a:t>）两个文件</a:t>
            </a:r>
            <a:r>
              <a:rPr lang="zh-CN" altLang="en-US" dirty="0"/>
              <a:t>。</a:t>
            </a:r>
            <a:endParaRPr lang="en-US" altLang="zh-CN" dirty="0"/>
          </a:p>
          <a:p>
            <a:endParaRPr lang="en-US" altLang="zh-CN" dirty="0"/>
          </a:p>
          <a:p>
            <a:r>
              <a:rPr lang="en-US" altLang="zh-CN" b="1" dirty="0"/>
              <a:t>SWEBOK</a:t>
            </a:r>
            <a:r>
              <a:rPr lang="zh-CN" altLang="en-US" b="1" dirty="0"/>
              <a:t>（</a:t>
            </a:r>
            <a:r>
              <a:rPr lang="en-US" altLang="zh-CN" b="1" dirty="0"/>
              <a:t>Software Engineering Body of Knowledge</a:t>
            </a:r>
            <a:r>
              <a:rPr lang="zh-CN" altLang="en-US" b="1" dirty="0"/>
              <a:t>）</a:t>
            </a:r>
            <a:endParaRPr lang="en-US" altLang="zh-CN" b="1" dirty="0"/>
          </a:p>
          <a:p>
            <a:endParaRPr lang="en-US" altLang="zh-CN" b="1" dirty="0"/>
          </a:p>
          <a:p>
            <a:r>
              <a:rPr lang="en-US" altLang="zh-CN" b="1" dirty="0"/>
              <a:t>SEEK</a:t>
            </a:r>
            <a:r>
              <a:rPr lang="zh-CN" altLang="en-US" b="1" dirty="0"/>
              <a:t>（</a:t>
            </a:r>
            <a:r>
              <a:rPr lang="en-US" altLang="zh-CN" b="1" dirty="0"/>
              <a:t>Software Engineering Education Knowledge</a:t>
            </a:r>
            <a:r>
              <a:rPr lang="zh-CN" altLang="en-US" b="1" dirty="0"/>
              <a:t>）</a:t>
            </a:r>
            <a:endParaRPr lang="zh-CN" altLang="en-US"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819740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软件工程知识体系</a:t>
            </a:r>
            <a:endParaRPr lang="zh-CN" altLang="en-US"/>
          </a:p>
        </p:txBody>
      </p:sp>
      <p:sp>
        <p:nvSpPr>
          <p:cNvPr id="3" name="内容占位符 2"/>
          <p:cNvSpPr>
            <a:spLocks noGrp="1"/>
          </p:cNvSpPr>
          <p:nvPr>
            <p:ph idx="1"/>
          </p:nvPr>
        </p:nvSpPr>
        <p:spPr/>
        <p:txBody>
          <a:bodyPr/>
          <a:lstStyle/>
          <a:p>
            <a:r>
              <a:rPr lang="en-US" altLang="zh-CN" dirty="0"/>
              <a:t>SWEBOK</a:t>
            </a:r>
            <a:r>
              <a:rPr lang="zh-CN" altLang="en-US" dirty="0"/>
              <a:t>和</a:t>
            </a:r>
            <a:r>
              <a:rPr lang="en-US" altLang="zh-CN" dirty="0"/>
              <a:t>SEEK</a:t>
            </a:r>
            <a:r>
              <a:rPr lang="zh-CN" altLang="zh-CN" dirty="0"/>
              <a:t>标志着软件工程学科在世界范围的正式确立，对本科教育产生了深远影响。</a:t>
            </a:r>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2475324" y="1511848"/>
            <a:ext cx="7364714" cy="4701514"/>
          </a:xfrm>
          <a:prstGeom prst="rect">
            <a:avLst/>
          </a:prstGeom>
        </p:spPr>
      </p:pic>
    </p:spTree>
    <p:extLst>
      <p:ext uri="{BB962C8B-B14F-4D97-AF65-F5344CB8AC3E}">
        <p14:creationId xmlns:p14="http://schemas.microsoft.com/office/powerpoint/2010/main" val="4129434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CC116-F510-4862-ABD3-578E270B3A6F}"/>
              </a:ext>
            </a:extLst>
          </p:cNvPr>
          <p:cNvSpPr>
            <a:spLocks noGrp="1"/>
          </p:cNvSpPr>
          <p:nvPr>
            <p:ph type="title"/>
          </p:nvPr>
        </p:nvSpPr>
        <p:spPr/>
        <p:txBody>
          <a:bodyPr>
            <a:normAutofit/>
          </a:bodyPr>
          <a:lstStyle/>
          <a:p>
            <a:r>
              <a:rPr lang="zh-CN" altLang="en-US" dirty="0"/>
              <a:t>（</a:t>
            </a:r>
            <a:r>
              <a:rPr lang="en-US" altLang="zh-CN" dirty="0"/>
              <a:t>2</a:t>
            </a:r>
            <a:r>
              <a:rPr lang="zh-CN" altLang="en-US" dirty="0"/>
              <a:t>）近代的“计算机”</a:t>
            </a:r>
          </a:p>
        </p:txBody>
      </p:sp>
      <p:sp>
        <p:nvSpPr>
          <p:cNvPr id="4" name="日期占位符 3">
            <a:extLst>
              <a:ext uri="{FF2B5EF4-FFF2-40B4-BE49-F238E27FC236}">
                <a16:creationId xmlns:a16="http://schemas.microsoft.com/office/drawing/2014/main" id="{669CC44A-04D5-4EC5-A33B-0352B6D5939C}"/>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8E7B61EE-830B-41F2-BF15-D18C3FF1BE49}"/>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066D860-5422-4A32-92E0-2F43E9874A6D}"/>
              </a:ext>
            </a:extLst>
          </p:cNvPr>
          <p:cNvSpPr>
            <a:spLocks noGrp="1"/>
          </p:cNvSpPr>
          <p:nvPr>
            <p:ph type="sldNum" sz="quarter" idx="12"/>
          </p:nvPr>
        </p:nvSpPr>
        <p:spPr/>
        <p:txBody>
          <a:bodyPr/>
          <a:lstStyle/>
          <a:p>
            <a:fld id="{5B3F3CCD-5AE8-4BDA-99FD-25BB3DCCC447}" type="slidenum">
              <a:rPr lang="zh-CN" altLang="en-US" smtClean="0"/>
              <a:pPr/>
              <a:t>8</a:t>
            </a:fld>
            <a:endParaRPr lang="zh-CN" altLang="en-US"/>
          </a:p>
        </p:txBody>
      </p:sp>
      <p:sp>
        <p:nvSpPr>
          <p:cNvPr id="7" name="TextBox 17">
            <a:extLst>
              <a:ext uri="{FF2B5EF4-FFF2-40B4-BE49-F238E27FC236}">
                <a16:creationId xmlns:a16="http://schemas.microsoft.com/office/drawing/2014/main" id="{C2704D0C-AE15-405D-85BC-F1AA90883757}"/>
              </a:ext>
            </a:extLst>
          </p:cNvPr>
          <p:cNvSpPr>
            <a:spLocks noChangeArrowheads="1"/>
          </p:cNvSpPr>
          <p:nvPr/>
        </p:nvSpPr>
        <p:spPr bwMode="auto">
          <a:xfrm>
            <a:off x="271463" y="4330853"/>
            <a:ext cx="2757593" cy="559256"/>
          </a:xfrm>
          <a:prstGeom prst="rect">
            <a:avLst/>
          </a:prstGeom>
          <a:noFill/>
          <a:ln w="9525" cap="flat" algn="ctr">
            <a:noFill/>
            <a:prstDash val="solid"/>
            <a:miter lim="800000"/>
            <a:headEnd type="none" w="med" len="med"/>
            <a:tailEnd type="none" w="med" len="med"/>
          </a:ln>
          <a:effectLst/>
        </p:spPr>
        <p:txBody>
          <a:bodyPr wrap="square">
            <a:spAutoFit/>
          </a:bodyPr>
          <a:lstStyle/>
          <a:p>
            <a:pPr algn="ctr"/>
            <a:r>
              <a:rPr lang="en-US" altLang="en-US" sz="1517" b="1" dirty="0">
                <a:solidFill>
                  <a:srgbClr val="008000"/>
                </a:solidFill>
                <a:latin typeface="腾讯体 W3" panose="020C04030202040F0204" pitchFamily="34" charset="-122"/>
                <a:ea typeface="腾讯体 W3" panose="020C04030202040F0204" pitchFamily="34" charset="-122"/>
              </a:rPr>
              <a:t>John Napier(1550-1617)</a:t>
            </a:r>
          </a:p>
          <a:p>
            <a:pPr algn="ctr"/>
            <a:r>
              <a:rPr lang="zh-CN" altLang="en-US" sz="1517" b="1" dirty="0">
                <a:solidFill>
                  <a:srgbClr val="008000"/>
                </a:solidFill>
                <a:latin typeface="腾讯体 W3" panose="020C04030202040F0204" pitchFamily="34" charset="-122"/>
                <a:ea typeface="腾讯体 W3" panose="020C04030202040F0204" pitchFamily="34" charset="-122"/>
              </a:rPr>
              <a:t>约翰</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纳皮尔</a:t>
            </a:r>
          </a:p>
        </p:txBody>
      </p:sp>
      <p:sp>
        <p:nvSpPr>
          <p:cNvPr id="8" name="TextBox 17">
            <a:extLst>
              <a:ext uri="{FF2B5EF4-FFF2-40B4-BE49-F238E27FC236}">
                <a16:creationId xmlns:a16="http://schemas.microsoft.com/office/drawing/2014/main" id="{EE2C89A8-9320-4F89-A4F8-D0852919FDA0}"/>
              </a:ext>
            </a:extLst>
          </p:cNvPr>
          <p:cNvSpPr>
            <a:spLocks noChangeArrowheads="1"/>
          </p:cNvSpPr>
          <p:nvPr/>
        </p:nvSpPr>
        <p:spPr bwMode="auto">
          <a:xfrm>
            <a:off x="2760050" y="4330853"/>
            <a:ext cx="3522133" cy="559256"/>
          </a:xfrm>
          <a:prstGeom prst="rect">
            <a:avLst/>
          </a:prstGeom>
          <a:noFill/>
          <a:ln w="9525" cap="flat" algn="ctr">
            <a:noFill/>
            <a:prstDash val="solid"/>
            <a:miter lim="800000"/>
            <a:headEnd type="none" w="med" len="med"/>
            <a:tailEnd type="none" w="med" len="med"/>
          </a:ln>
          <a:effectLst/>
        </p:spPr>
        <p:txBody>
          <a:bodyPr>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纳皮尔算筹</a:t>
            </a:r>
            <a:r>
              <a:rPr lang="en-US" altLang="zh-CN" sz="1517" b="1" dirty="0">
                <a:solidFill>
                  <a:srgbClr val="008000"/>
                </a:solidFill>
                <a:latin typeface="腾讯体 W3" panose="020C04030202040F0204" pitchFamily="34" charset="-122"/>
                <a:ea typeface="腾讯体 W3" panose="020C04030202040F0204" pitchFamily="34" charset="-122"/>
              </a:rPr>
              <a:t>(</a:t>
            </a:r>
            <a:r>
              <a:rPr lang="en-US" altLang="en-US" sz="1517" b="1" dirty="0">
                <a:solidFill>
                  <a:srgbClr val="008000"/>
                </a:solidFill>
                <a:latin typeface="腾讯体 W3" panose="020C04030202040F0204" pitchFamily="34" charset="-122"/>
                <a:ea typeface="腾讯体 W3" panose="020C04030202040F0204" pitchFamily="34" charset="-122"/>
              </a:rPr>
              <a:t>Napier’s  bones)</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ctr"/>
            <a:r>
              <a:rPr lang="en-US" altLang="zh-CN" sz="1517" b="1" dirty="0">
                <a:solidFill>
                  <a:srgbClr val="008000"/>
                </a:solidFill>
                <a:latin typeface="腾讯体 W3" panose="020C04030202040F0204" pitchFamily="34" charset="-122"/>
                <a:ea typeface="腾讯体 W3" panose="020C04030202040F0204" pitchFamily="34" charset="-122"/>
              </a:rPr>
              <a:t>1612</a:t>
            </a:r>
            <a:r>
              <a:rPr lang="zh-CN" altLang="en-US" sz="1517" b="1" dirty="0">
                <a:solidFill>
                  <a:srgbClr val="008000"/>
                </a:solidFill>
                <a:latin typeface="腾讯体 W3" panose="020C04030202040F0204" pitchFamily="34" charset="-122"/>
                <a:ea typeface="腾讯体 W3" panose="020C04030202040F0204" pitchFamily="34" charset="-122"/>
              </a:rPr>
              <a:t>年发明</a:t>
            </a:r>
          </a:p>
        </p:txBody>
      </p:sp>
      <p:pic>
        <p:nvPicPr>
          <p:cNvPr id="9" name="Picture 2">
            <a:extLst>
              <a:ext uri="{FF2B5EF4-FFF2-40B4-BE49-F238E27FC236}">
                <a16:creationId xmlns:a16="http://schemas.microsoft.com/office/drawing/2014/main" id="{A5EB3FE5-FF64-4D66-A74B-3BECFC233A73}"/>
              </a:ext>
            </a:extLst>
          </p:cNvPr>
          <p:cNvPicPr preferRelativeResize="0">
            <a:picLocks noChangeArrowheads="1"/>
          </p:cNvPicPr>
          <p:nvPr/>
        </p:nvPicPr>
        <p:blipFill>
          <a:blip r:embed="rId2" cstate="print"/>
          <a:srcRect/>
          <a:stretch>
            <a:fillRect/>
          </a:stretch>
        </p:blipFill>
        <p:spPr bwMode="auto">
          <a:xfrm>
            <a:off x="3277672" y="1758676"/>
            <a:ext cx="2101356" cy="2431909"/>
          </a:xfrm>
          <a:prstGeom prst="rect">
            <a:avLst/>
          </a:prstGeom>
          <a:noFill/>
          <a:ln w="9525" cap="flat" algn="ctr">
            <a:solidFill>
              <a:srgbClr val="000000"/>
            </a:solidFill>
            <a:prstDash val="solid"/>
            <a:miter lim="800000"/>
            <a:headEnd type="none" w="med" len="med"/>
            <a:tailEnd type="none" w="med" len="med"/>
          </a:ln>
        </p:spPr>
      </p:pic>
      <p:pic>
        <p:nvPicPr>
          <p:cNvPr id="10" name="Picture 6">
            <a:extLst>
              <a:ext uri="{FF2B5EF4-FFF2-40B4-BE49-F238E27FC236}">
                <a16:creationId xmlns:a16="http://schemas.microsoft.com/office/drawing/2014/main" id="{1C48259B-170A-47A8-B680-F1B680C4A0AD}"/>
              </a:ext>
            </a:extLst>
          </p:cNvPr>
          <p:cNvPicPr preferRelativeResize="0">
            <a:picLocks noChangeArrowheads="1"/>
          </p:cNvPicPr>
          <p:nvPr/>
        </p:nvPicPr>
        <p:blipFill>
          <a:blip r:embed="rId3" cstate="print"/>
          <a:srcRect/>
          <a:stretch>
            <a:fillRect/>
          </a:stretch>
        </p:blipFill>
        <p:spPr bwMode="auto">
          <a:xfrm>
            <a:off x="754884" y="1747370"/>
            <a:ext cx="1884539" cy="2475511"/>
          </a:xfrm>
          <a:prstGeom prst="rect">
            <a:avLst/>
          </a:prstGeom>
          <a:noFill/>
          <a:ln w="9525" cap="flat" algn="ctr">
            <a:noFill/>
            <a:prstDash val="solid"/>
            <a:miter lim="800000"/>
            <a:headEnd type="none" w="med" len="med"/>
            <a:tailEnd type="none" w="med" len="med"/>
          </a:ln>
          <a:effectLst/>
        </p:spPr>
      </p:pic>
      <p:sp>
        <p:nvSpPr>
          <p:cNvPr id="11" name="TextBox 17">
            <a:extLst>
              <a:ext uri="{FF2B5EF4-FFF2-40B4-BE49-F238E27FC236}">
                <a16:creationId xmlns:a16="http://schemas.microsoft.com/office/drawing/2014/main" id="{CECA1AA8-BA9D-42C3-86F1-FDF88F8F1BA0}"/>
              </a:ext>
            </a:extLst>
          </p:cNvPr>
          <p:cNvSpPr>
            <a:spLocks noChangeArrowheads="1"/>
          </p:cNvSpPr>
          <p:nvPr/>
        </p:nvSpPr>
        <p:spPr bwMode="auto">
          <a:xfrm>
            <a:off x="7191718" y="3689341"/>
            <a:ext cx="3386667" cy="559256"/>
          </a:xfrm>
          <a:prstGeom prst="rect">
            <a:avLst/>
          </a:prstGeom>
          <a:noFill/>
          <a:ln w="9525" cap="flat" algn="ctr">
            <a:noFill/>
            <a:prstDash val="solid"/>
            <a:miter lim="800000"/>
            <a:headEnd type="none" w="med" len="med"/>
            <a:tailEnd type="none" w="med" len="med"/>
          </a:ln>
          <a:effectLst/>
        </p:spPr>
        <p:txBody>
          <a:bodyPr>
            <a:spAutoFit/>
          </a:bodyPr>
          <a:lstStyle/>
          <a:p>
            <a:pPr algn="just"/>
            <a:r>
              <a:rPr lang="zh-CN" altLang="en-US" sz="1517" b="1" dirty="0">
                <a:solidFill>
                  <a:srgbClr val="008000"/>
                </a:solidFill>
                <a:latin typeface="腾讯体 W3" panose="020C04030202040F0204" pitchFamily="34" charset="-122"/>
                <a:ea typeface="腾讯体 W3" panose="020C04030202040F0204" pitchFamily="34" charset="-122"/>
              </a:rPr>
              <a:t>威廉</a:t>
            </a:r>
            <a:r>
              <a:rPr lang="en-US" altLang="en-US"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奥却德</a:t>
            </a:r>
            <a:r>
              <a:rPr lang="en-US" altLang="zh-CN" sz="1517" b="1" dirty="0">
                <a:solidFill>
                  <a:srgbClr val="008000"/>
                </a:solidFill>
                <a:latin typeface="腾讯体 W3" panose="020C04030202040F0204" pitchFamily="34" charset="-122"/>
                <a:ea typeface="腾讯体 W3" panose="020C04030202040F0204" pitchFamily="34" charset="-122"/>
              </a:rPr>
              <a:t>(</a:t>
            </a:r>
            <a:r>
              <a:rPr lang="en-US" altLang="en-US" sz="1517" b="1" dirty="0">
                <a:solidFill>
                  <a:srgbClr val="008000"/>
                </a:solidFill>
                <a:latin typeface="腾讯体 W3" panose="020C04030202040F0204" pitchFamily="34" charset="-122"/>
                <a:ea typeface="腾讯体 W3" panose="020C04030202040F0204" pitchFamily="34" charset="-122"/>
              </a:rPr>
              <a:t>William </a:t>
            </a:r>
            <a:r>
              <a:rPr lang="en-US" altLang="en-US" sz="1517" b="1" dirty="0" err="1">
                <a:solidFill>
                  <a:srgbClr val="008000"/>
                </a:solidFill>
                <a:latin typeface="腾讯体 W3" panose="020C04030202040F0204" pitchFamily="34" charset="-122"/>
                <a:ea typeface="腾讯体 W3" panose="020C04030202040F0204" pitchFamily="34" charset="-122"/>
              </a:rPr>
              <a:t>Oughtred</a:t>
            </a:r>
            <a:r>
              <a:rPr lang="en-US" altLang="en-US" sz="1517" b="1" dirty="0">
                <a:solidFill>
                  <a:srgbClr val="008000"/>
                </a:solidFill>
                <a:latin typeface="腾讯体 W3" panose="020C04030202040F0204" pitchFamily="34" charset="-122"/>
                <a:ea typeface="腾讯体 W3" panose="020C04030202040F0204" pitchFamily="34" charset="-122"/>
              </a:rPr>
              <a:t>)</a:t>
            </a:r>
          </a:p>
          <a:p>
            <a:pPr algn="just"/>
            <a:r>
              <a:rPr lang="zh-CN" altLang="en-US" sz="1517" b="1" dirty="0">
                <a:solidFill>
                  <a:srgbClr val="008000"/>
                </a:solidFill>
                <a:latin typeface="腾讯体 W3" panose="020C04030202040F0204" pitchFamily="34" charset="-122"/>
                <a:ea typeface="腾讯体 W3" panose="020C04030202040F0204" pitchFamily="34" charset="-122"/>
              </a:rPr>
              <a:t>及其发明的圆形计算尺</a:t>
            </a:r>
          </a:p>
        </p:txBody>
      </p:sp>
      <p:sp>
        <p:nvSpPr>
          <p:cNvPr id="12" name="TextBox 17">
            <a:extLst>
              <a:ext uri="{FF2B5EF4-FFF2-40B4-BE49-F238E27FC236}">
                <a16:creationId xmlns:a16="http://schemas.microsoft.com/office/drawing/2014/main" id="{7638637A-58EB-4615-9720-5E82CA0AA55D}"/>
              </a:ext>
            </a:extLst>
          </p:cNvPr>
          <p:cNvSpPr>
            <a:spLocks noChangeArrowheads="1"/>
          </p:cNvSpPr>
          <p:nvPr/>
        </p:nvSpPr>
        <p:spPr bwMode="auto">
          <a:xfrm>
            <a:off x="7191718" y="5602343"/>
            <a:ext cx="2709333" cy="325795"/>
          </a:xfrm>
          <a:prstGeom prst="rect">
            <a:avLst/>
          </a:prstGeom>
          <a:noFill/>
          <a:ln w="9525" cap="flat" algn="ctr">
            <a:noFill/>
            <a:prstDash val="solid"/>
            <a:miter lim="800000"/>
            <a:headEnd type="none" w="med" len="med"/>
            <a:tailEnd type="none" w="med" len="med"/>
          </a:ln>
          <a:effectLst/>
        </p:spPr>
        <p:txBody>
          <a:bodyPr>
            <a:spAutoFit/>
          </a:bodyPr>
          <a:lstStyle/>
          <a:p>
            <a:r>
              <a:rPr lang="zh-CN" altLang="en-US" sz="1517" b="1" dirty="0">
                <a:solidFill>
                  <a:srgbClr val="008000"/>
                </a:solidFill>
                <a:latin typeface="腾讯体 W3" panose="020C04030202040F0204" pitchFamily="34" charset="-122"/>
                <a:ea typeface="腾讯体 W3" panose="020C04030202040F0204" pitchFamily="34" charset="-122"/>
              </a:rPr>
              <a:t>风靡</a:t>
            </a:r>
            <a:r>
              <a:rPr lang="en-US" altLang="en-US" sz="1517" b="1" dirty="0">
                <a:solidFill>
                  <a:srgbClr val="008000"/>
                </a:solidFill>
                <a:latin typeface="腾讯体 W3" panose="020C04030202040F0204" pitchFamily="34" charset="-122"/>
                <a:ea typeface="腾讯体 W3" panose="020C04030202040F0204" pitchFamily="34" charset="-122"/>
              </a:rPr>
              <a:t>18</a:t>
            </a:r>
            <a:r>
              <a:rPr lang="zh-CN" altLang="en-US" sz="1517" b="1" dirty="0">
                <a:solidFill>
                  <a:srgbClr val="008000"/>
                </a:solidFill>
                <a:latin typeface="腾讯体 W3" panose="020C04030202040F0204" pitchFamily="34" charset="-122"/>
                <a:ea typeface="腾讯体 W3" panose="020C04030202040F0204" pitchFamily="34" charset="-122"/>
              </a:rPr>
              <a:t>－</a:t>
            </a:r>
            <a:r>
              <a:rPr lang="en-US" altLang="en-US" sz="1517" b="1" dirty="0">
                <a:solidFill>
                  <a:srgbClr val="008000"/>
                </a:solidFill>
                <a:latin typeface="腾讯体 W3" panose="020C04030202040F0204" pitchFamily="34" charset="-122"/>
                <a:ea typeface="腾讯体 W3" panose="020C04030202040F0204" pitchFamily="34" charset="-122"/>
              </a:rPr>
              <a:t>19</a:t>
            </a:r>
            <a:r>
              <a:rPr lang="zh-CN" altLang="en-US" sz="1517" b="1" dirty="0">
                <a:solidFill>
                  <a:srgbClr val="008000"/>
                </a:solidFill>
                <a:latin typeface="腾讯体 W3" panose="020C04030202040F0204" pitchFamily="34" charset="-122"/>
                <a:ea typeface="腾讯体 W3" panose="020C04030202040F0204" pitchFamily="34" charset="-122"/>
              </a:rPr>
              <a:t>世纪的计算尺</a:t>
            </a:r>
          </a:p>
        </p:txBody>
      </p:sp>
      <p:grpSp>
        <p:nvGrpSpPr>
          <p:cNvPr id="13" name="Group 64">
            <a:extLst>
              <a:ext uri="{FF2B5EF4-FFF2-40B4-BE49-F238E27FC236}">
                <a16:creationId xmlns:a16="http://schemas.microsoft.com/office/drawing/2014/main" id="{748AA8BA-5322-42E7-8CF7-14178AF27588}"/>
              </a:ext>
            </a:extLst>
          </p:cNvPr>
          <p:cNvGrpSpPr>
            <a:grpSpLocks/>
          </p:cNvGrpSpPr>
          <p:nvPr/>
        </p:nvGrpSpPr>
        <p:grpSpPr bwMode="auto">
          <a:xfrm>
            <a:off x="7191718" y="1741035"/>
            <a:ext cx="3346026" cy="1761067"/>
            <a:chOff x="1333486" y="2500306"/>
            <a:chExt cx="2695575" cy="1323975"/>
          </a:xfrm>
        </p:grpSpPr>
        <p:pic>
          <p:nvPicPr>
            <p:cNvPr id="14" name="Picture 2">
              <a:extLst>
                <a:ext uri="{FF2B5EF4-FFF2-40B4-BE49-F238E27FC236}">
                  <a16:creationId xmlns:a16="http://schemas.microsoft.com/office/drawing/2014/main" id="{18C21958-51AF-4CAE-A8E0-14D7FE47DBFF}"/>
                </a:ext>
              </a:extLst>
            </p:cNvPr>
            <p:cNvPicPr preferRelativeResize="0">
              <a:picLocks noChangeArrowheads="1"/>
            </p:cNvPicPr>
            <p:nvPr/>
          </p:nvPicPr>
          <p:blipFill>
            <a:blip r:embed="rId4" cstate="print"/>
            <a:srcRect/>
            <a:stretch>
              <a:fillRect/>
            </a:stretch>
          </p:blipFill>
          <p:spPr bwMode="auto">
            <a:xfrm>
              <a:off x="1333486" y="2500306"/>
              <a:ext cx="1238250" cy="1323975"/>
            </a:xfrm>
            <a:prstGeom prst="rect">
              <a:avLst/>
            </a:prstGeom>
            <a:noFill/>
            <a:ln w="9525" cap="flat" algn="ctr">
              <a:solidFill>
                <a:srgbClr val="000000"/>
              </a:solidFill>
              <a:prstDash val="solid"/>
              <a:miter lim="800000"/>
              <a:headEnd type="none" w="med" len="med"/>
              <a:tailEnd type="none" w="med" len="med"/>
            </a:ln>
          </p:spPr>
        </p:pic>
        <p:pic>
          <p:nvPicPr>
            <p:cNvPr id="15" name="Picture 3">
              <a:extLst>
                <a:ext uri="{FF2B5EF4-FFF2-40B4-BE49-F238E27FC236}">
                  <a16:creationId xmlns:a16="http://schemas.microsoft.com/office/drawing/2014/main" id="{36FE2A96-13FB-43E7-81E8-897B15BB861C}"/>
                </a:ext>
              </a:extLst>
            </p:cNvPr>
            <p:cNvPicPr preferRelativeResize="0">
              <a:picLocks noChangeArrowheads="1"/>
            </p:cNvPicPr>
            <p:nvPr/>
          </p:nvPicPr>
          <p:blipFill>
            <a:blip r:embed="rId5" cstate="print"/>
            <a:srcRect/>
            <a:stretch>
              <a:fillRect/>
            </a:stretch>
          </p:blipFill>
          <p:spPr bwMode="auto">
            <a:xfrm>
              <a:off x="2571736" y="2500306"/>
              <a:ext cx="1457325" cy="1323975"/>
            </a:xfrm>
            <a:prstGeom prst="rect">
              <a:avLst/>
            </a:prstGeom>
            <a:noFill/>
            <a:ln w="9525" cap="flat" algn="ctr">
              <a:solidFill>
                <a:srgbClr val="000000"/>
              </a:solidFill>
              <a:prstDash val="solid"/>
              <a:miter lim="800000"/>
              <a:headEnd type="none" w="med" len="med"/>
              <a:tailEnd type="none" w="med" len="med"/>
            </a:ln>
          </p:spPr>
        </p:pic>
      </p:grpSp>
      <p:pic>
        <p:nvPicPr>
          <p:cNvPr id="16" name="Picture 4">
            <a:extLst>
              <a:ext uri="{FF2B5EF4-FFF2-40B4-BE49-F238E27FC236}">
                <a16:creationId xmlns:a16="http://schemas.microsoft.com/office/drawing/2014/main" id="{AEC3C8E8-C34D-4D3B-9C86-1C510DD1A096}"/>
              </a:ext>
            </a:extLst>
          </p:cNvPr>
          <p:cNvPicPr preferRelativeResize="0">
            <a:picLocks noChangeArrowheads="1"/>
          </p:cNvPicPr>
          <p:nvPr/>
        </p:nvPicPr>
        <p:blipFill>
          <a:blip r:embed="rId6" cstate="print"/>
          <a:srcRect/>
          <a:stretch>
            <a:fillRect/>
          </a:stretch>
        </p:blipFill>
        <p:spPr bwMode="auto">
          <a:xfrm>
            <a:off x="7051840" y="4705826"/>
            <a:ext cx="3681683" cy="745066"/>
          </a:xfrm>
          <a:prstGeom prst="rect">
            <a:avLst/>
          </a:prstGeom>
          <a:noFill/>
          <a:ln w="9525" cap="flat" algn="ctr">
            <a:solidFill>
              <a:srgbClr val="000000"/>
            </a:solidFill>
            <a:prstDash val="solid"/>
            <a:miter lim="800000"/>
            <a:headEnd type="none" w="med" len="med"/>
            <a:tailEnd type="none" w="med" len="med"/>
          </a:ln>
        </p:spPr>
      </p:pic>
    </p:spTree>
    <p:extLst>
      <p:ext uri="{BB962C8B-B14F-4D97-AF65-F5344CB8AC3E}">
        <p14:creationId xmlns:p14="http://schemas.microsoft.com/office/powerpoint/2010/main" val="370341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par>
                          <p:cTn id="17" fill="hold">
                            <p:stCondLst>
                              <p:cond delay="500"/>
                            </p:stCondLst>
                            <p:childTnLst>
                              <p:par>
                                <p:cTn id="18" presetID="4"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ox(in)">
                                      <p:cBhvr>
                                        <p:cTn id="20" dur="500"/>
                                        <p:tgtEl>
                                          <p:spTgt spid="13"/>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childTnLst>
                          </p:cTn>
                        </p:par>
                        <p:par>
                          <p:cTn id="24" fill="hold">
                            <p:stCondLst>
                              <p:cond delay="1000"/>
                            </p:stCondLst>
                            <p:childTnLst>
                              <p:par>
                                <p:cTn id="25" presetID="5" presetClass="entr" presetSubtype="1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heckerboard(across)">
                                      <p:cBhvr>
                                        <p:cTn id="27" dur="500"/>
                                        <p:tgtEl>
                                          <p:spTgt spid="16"/>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heckerboard(across)">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软件工程知识体系</a:t>
            </a:r>
            <a:endParaRPr lang="zh-CN" altLang="en-US"/>
          </a:p>
        </p:txBody>
      </p:sp>
      <p:pic>
        <p:nvPicPr>
          <p:cNvPr id="4" name="图片 3"/>
          <p:cNvPicPr>
            <a:picLocks noChangeAspect="1"/>
          </p:cNvPicPr>
          <p:nvPr/>
        </p:nvPicPr>
        <p:blipFill>
          <a:blip r:embed="rId3"/>
          <a:stretch>
            <a:fillRect/>
          </a:stretch>
        </p:blipFill>
        <p:spPr>
          <a:xfrm>
            <a:off x="1143711" y="800967"/>
            <a:ext cx="3802765" cy="5339976"/>
          </a:xfrm>
          <a:prstGeom prst="rect">
            <a:avLst/>
          </a:prstGeom>
        </p:spPr>
      </p:pic>
      <p:pic>
        <p:nvPicPr>
          <p:cNvPr id="5" name="图片 4"/>
          <p:cNvPicPr>
            <a:picLocks noChangeAspect="1"/>
          </p:cNvPicPr>
          <p:nvPr/>
        </p:nvPicPr>
        <p:blipFill>
          <a:blip r:embed="rId4"/>
          <a:stretch>
            <a:fillRect/>
          </a:stretch>
        </p:blipFill>
        <p:spPr>
          <a:xfrm>
            <a:off x="5725160" y="628650"/>
            <a:ext cx="4806315" cy="5569585"/>
          </a:xfrm>
          <a:prstGeom prst="rect">
            <a:avLst/>
          </a:prstGeom>
        </p:spPr>
      </p:pic>
    </p:spTree>
    <p:extLst>
      <p:ext uri="{BB962C8B-B14F-4D97-AF65-F5344CB8AC3E}">
        <p14:creationId xmlns:p14="http://schemas.microsoft.com/office/powerpoint/2010/main" val="983139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中国版软件工程知识体系</a:t>
            </a:r>
          </a:p>
        </p:txBody>
      </p:sp>
      <p:pic>
        <p:nvPicPr>
          <p:cNvPr id="4" name="内容占位符 3"/>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63285" y="1432333"/>
            <a:ext cx="3321460" cy="4133375"/>
          </a:xfrm>
          <a:prstGeom prst="rect">
            <a:avLst/>
          </a:prstGeom>
        </p:spPr>
      </p:pic>
    </p:spTree>
    <p:extLst>
      <p:ext uri="{BB962C8B-B14F-4D97-AF65-F5344CB8AC3E}">
        <p14:creationId xmlns:p14="http://schemas.microsoft.com/office/powerpoint/2010/main" val="1384474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 </a:t>
            </a:r>
            <a:r>
              <a:rPr lang="zh-CN" altLang="en-US" dirty="0">
                <a:sym typeface="+mn-ea"/>
              </a:rPr>
              <a:t>中国版软件工程知识体系</a:t>
            </a:r>
            <a:endParaRPr lang="zh-CN" altLang="en-US" dirty="0"/>
          </a:p>
        </p:txBody>
      </p:sp>
      <p:pic>
        <p:nvPicPr>
          <p:cNvPr id="4" name="内容占位符 3"/>
          <p:cNvPicPr>
            <a:picLocks noGrp="1"/>
          </p:cNvPicPr>
          <p:nvPr>
            <p:ph idx="1"/>
          </p:nvPr>
        </p:nvPicPr>
        <p:blipFill>
          <a:blip r:embed="rId3"/>
          <a:stretch>
            <a:fillRect/>
          </a:stretch>
        </p:blipFill>
        <p:spPr>
          <a:xfrm>
            <a:off x="636588" y="1636251"/>
            <a:ext cx="10806112" cy="3831560"/>
          </a:xfrm>
          <a:prstGeom prst="rect">
            <a:avLst/>
          </a:prstGeom>
        </p:spPr>
      </p:pic>
    </p:spTree>
    <p:extLst>
      <p:ext uri="{BB962C8B-B14F-4D97-AF65-F5344CB8AC3E}">
        <p14:creationId xmlns:p14="http://schemas.microsoft.com/office/powerpoint/2010/main" val="102043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1</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软件发展史及软件工程</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1.7 </a:t>
            </a:r>
            <a:r>
              <a:rPr lang="zh-CN" altLang="en-US" sz="6000" dirty="0">
                <a:latin typeface="腾讯体 W3" panose="020C04030202040F0204" pitchFamily="34" charset="-122"/>
                <a:ea typeface="腾讯体 W3" panose="020C04030202040F0204" pitchFamily="34" charset="-122"/>
              </a:rPr>
              <a:t>小结</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extLst>
      <p:ext uri="{BB962C8B-B14F-4D97-AF65-F5344CB8AC3E}">
        <p14:creationId xmlns:p14="http://schemas.microsoft.com/office/powerpoint/2010/main" val="4184989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59" y="1307052"/>
            <a:ext cx="253047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462" y="3414671"/>
            <a:ext cx="40989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359" y="3952833"/>
            <a:ext cx="305752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6084" y="1289297"/>
            <a:ext cx="25463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s://timgsa.baidu.com/timg?image&amp;quality=80&amp;size=b9999_10000&amp;sec=1537878211586&amp;di=dcf59b74fbdeda2ec4297e5cbe0b13e6&amp;imgtype=0&amp;src=http%3A%2F%2Fphotocdn.sohu.com%2F20081008%2FImg25990174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6362" y="1299806"/>
            <a:ext cx="23145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164224" y="295490"/>
            <a:ext cx="2043112"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72842" y="4159209"/>
            <a:ext cx="2089150"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461992" y="4008396"/>
            <a:ext cx="1316037"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407111" y="2571965"/>
            <a:ext cx="161607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013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C-SWEBOK</a:t>
            </a:r>
            <a:r>
              <a:rPr lang="zh-CN" altLang="en-US" dirty="0"/>
              <a:t>结合我国现状，在</a:t>
            </a:r>
            <a:r>
              <a:rPr lang="en-US" altLang="zh-CN" dirty="0"/>
              <a:t>SWEBOK 3.0</a:t>
            </a:r>
            <a:r>
              <a:rPr lang="zh-CN" altLang="en-US" dirty="0"/>
              <a:t>基础上进行扩展，从而满足我国软件人才培养的需要。</a:t>
            </a:r>
          </a:p>
          <a:p>
            <a:endParaRPr lang="zh-CN" altLang="zh-CN" dirty="0"/>
          </a:p>
          <a:p>
            <a:endParaRPr lang="zh-CN" altLang="zh-CN"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2008" y="1752735"/>
            <a:ext cx="2894031" cy="3599299"/>
          </a:xfrm>
          <a:prstGeom prst="rect">
            <a:avLst/>
          </a:prstGeom>
        </p:spPr>
      </p:pic>
    </p:spTree>
    <p:extLst>
      <p:ext uri="{BB962C8B-B14F-4D97-AF65-F5344CB8AC3E}">
        <p14:creationId xmlns:p14="http://schemas.microsoft.com/office/powerpoint/2010/main" val="136933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66F6C-355D-47B1-8FC0-3F9B9B0190E5}"/>
              </a:ext>
            </a:extLst>
          </p:cNvPr>
          <p:cNvSpPr>
            <a:spLocks noGrp="1"/>
          </p:cNvSpPr>
          <p:nvPr>
            <p:ph type="title"/>
          </p:nvPr>
        </p:nvSpPr>
        <p:spPr/>
        <p:txBody>
          <a:bodyPr>
            <a:normAutofit/>
          </a:bodyPr>
          <a:lstStyle/>
          <a:p>
            <a:r>
              <a:rPr lang="zh-CN" altLang="en-US" dirty="0"/>
              <a:t>（</a:t>
            </a:r>
            <a:r>
              <a:rPr lang="en-US" altLang="zh-CN" dirty="0"/>
              <a:t>3</a:t>
            </a:r>
            <a:r>
              <a:rPr lang="zh-CN" altLang="en-US" dirty="0"/>
              <a:t>）机械式计算机</a:t>
            </a:r>
          </a:p>
        </p:txBody>
      </p:sp>
      <p:sp>
        <p:nvSpPr>
          <p:cNvPr id="4" name="日期占位符 3">
            <a:extLst>
              <a:ext uri="{FF2B5EF4-FFF2-40B4-BE49-F238E27FC236}">
                <a16:creationId xmlns:a16="http://schemas.microsoft.com/office/drawing/2014/main" id="{D9BF1D25-DB19-4FF1-AA4A-A64AEFC0C4C7}"/>
              </a:ext>
            </a:extLst>
          </p:cNvPr>
          <p:cNvSpPr>
            <a:spLocks noGrp="1"/>
          </p:cNvSpPr>
          <p:nvPr>
            <p:ph type="dt" sz="half" idx="10"/>
          </p:nvPr>
        </p:nvSpPr>
        <p:spPr/>
        <p:txBody>
          <a:bodyPr/>
          <a:lstStyle/>
          <a:p>
            <a:fld id="{D515C40F-68D7-4904-966C-9F3D550CC0AF}" type="datetime1">
              <a:rPr lang="zh-CN" altLang="en-US" smtClean="0"/>
              <a:t>2020/9/14</a:t>
            </a:fld>
            <a:endParaRPr lang="zh-CN" altLang="en-US"/>
          </a:p>
        </p:txBody>
      </p:sp>
      <p:sp>
        <p:nvSpPr>
          <p:cNvPr id="5" name="页脚占位符 4">
            <a:extLst>
              <a:ext uri="{FF2B5EF4-FFF2-40B4-BE49-F238E27FC236}">
                <a16:creationId xmlns:a16="http://schemas.microsoft.com/office/drawing/2014/main" id="{F2A71940-28DD-4B9E-82B4-E6E8433E6996}"/>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8E9502FE-8EB3-4D3B-827F-D014D52D6355}"/>
              </a:ext>
            </a:extLst>
          </p:cNvPr>
          <p:cNvSpPr>
            <a:spLocks noGrp="1"/>
          </p:cNvSpPr>
          <p:nvPr>
            <p:ph type="sldNum" sz="quarter" idx="12"/>
          </p:nvPr>
        </p:nvSpPr>
        <p:spPr/>
        <p:txBody>
          <a:bodyPr/>
          <a:lstStyle/>
          <a:p>
            <a:fld id="{5B3F3CCD-5AE8-4BDA-99FD-25BB3DCCC447}" type="slidenum">
              <a:rPr lang="zh-CN" altLang="en-US" smtClean="0"/>
              <a:pPr/>
              <a:t>9</a:t>
            </a:fld>
            <a:endParaRPr lang="zh-CN" altLang="en-US"/>
          </a:p>
        </p:txBody>
      </p:sp>
      <p:pic>
        <p:nvPicPr>
          <p:cNvPr id="7" name="Picture 1">
            <a:extLst>
              <a:ext uri="{FF2B5EF4-FFF2-40B4-BE49-F238E27FC236}">
                <a16:creationId xmlns:a16="http://schemas.microsoft.com/office/drawing/2014/main" id="{A54C6CB6-49DB-4DD4-BA1C-389813287D61}"/>
              </a:ext>
            </a:extLst>
          </p:cNvPr>
          <p:cNvPicPr preferRelativeResize="0">
            <a:picLocks noChangeArrowheads="1"/>
          </p:cNvPicPr>
          <p:nvPr/>
        </p:nvPicPr>
        <p:blipFill>
          <a:blip r:embed="rId3" cstate="print"/>
          <a:srcRect/>
          <a:stretch>
            <a:fillRect/>
          </a:stretch>
        </p:blipFill>
        <p:spPr bwMode="auto">
          <a:xfrm>
            <a:off x="2897468" y="1550960"/>
            <a:ext cx="1577434" cy="1913091"/>
          </a:xfrm>
          <a:prstGeom prst="rect">
            <a:avLst/>
          </a:prstGeom>
          <a:noFill/>
          <a:ln w="9525" cap="flat" algn="ctr">
            <a:noFill/>
            <a:prstDash val="solid"/>
            <a:miter lim="800000"/>
            <a:headEnd type="none" w="med" len="med"/>
            <a:tailEnd type="none" w="med" len="med"/>
          </a:ln>
          <a:effectLst/>
        </p:spPr>
      </p:pic>
      <p:pic>
        <p:nvPicPr>
          <p:cNvPr id="8" name="Picture 2">
            <a:extLst>
              <a:ext uri="{FF2B5EF4-FFF2-40B4-BE49-F238E27FC236}">
                <a16:creationId xmlns:a16="http://schemas.microsoft.com/office/drawing/2014/main" id="{EA5F684D-895C-40BE-9295-0CD8FA911B4E}"/>
              </a:ext>
            </a:extLst>
          </p:cNvPr>
          <p:cNvPicPr preferRelativeResize="0">
            <a:picLocks noChangeArrowheads="1"/>
          </p:cNvPicPr>
          <p:nvPr/>
        </p:nvPicPr>
        <p:blipFill>
          <a:blip r:embed="rId4" cstate="print"/>
          <a:srcRect/>
          <a:stretch>
            <a:fillRect/>
          </a:stretch>
        </p:blipFill>
        <p:spPr bwMode="auto">
          <a:xfrm>
            <a:off x="7070766" y="1330517"/>
            <a:ext cx="2641600" cy="2184023"/>
          </a:xfrm>
          <a:prstGeom prst="rect">
            <a:avLst/>
          </a:prstGeom>
          <a:noFill/>
          <a:ln w="9525" cap="flat" algn="ctr">
            <a:solidFill>
              <a:srgbClr val="000000"/>
            </a:solidFill>
            <a:prstDash val="solid"/>
            <a:miter lim="800000"/>
            <a:headEnd type="none" w="med" len="med"/>
            <a:tailEnd type="none" w="med" len="med"/>
          </a:ln>
        </p:spPr>
      </p:pic>
      <p:sp>
        <p:nvSpPr>
          <p:cNvPr id="9" name="TextBox 17">
            <a:extLst>
              <a:ext uri="{FF2B5EF4-FFF2-40B4-BE49-F238E27FC236}">
                <a16:creationId xmlns:a16="http://schemas.microsoft.com/office/drawing/2014/main" id="{46346976-DF95-4E9A-9B87-38DDE7893F2A}"/>
              </a:ext>
            </a:extLst>
          </p:cNvPr>
          <p:cNvSpPr>
            <a:spLocks noChangeArrowheads="1"/>
          </p:cNvSpPr>
          <p:nvPr/>
        </p:nvSpPr>
        <p:spPr bwMode="auto">
          <a:xfrm>
            <a:off x="2260280" y="3890824"/>
            <a:ext cx="2743511" cy="792718"/>
          </a:xfrm>
          <a:prstGeom prst="rect">
            <a:avLst/>
          </a:prstGeom>
          <a:noFill/>
          <a:ln w="9525" cap="flat" algn="ctr">
            <a:noFill/>
            <a:prstDash val="solid"/>
            <a:miter lim="800000"/>
            <a:headEnd type="none" w="med" len="med"/>
            <a:tailEnd type="none" w="med" len="med"/>
          </a:ln>
          <a:effectLst/>
        </p:spPr>
        <p:txBody>
          <a:bodyPr wrap="square">
            <a:spAutoFit/>
          </a:bodyPr>
          <a:lstStyle/>
          <a:p>
            <a:pPr algn="ctr"/>
            <a:r>
              <a:rPr lang="zh-CN" altLang="en-US" sz="1517" b="1" dirty="0">
                <a:solidFill>
                  <a:srgbClr val="008000"/>
                </a:solidFill>
                <a:latin typeface="腾讯体 W3" panose="020C04030202040F0204" pitchFamily="34" charset="-122"/>
                <a:ea typeface="腾讯体 W3" panose="020C04030202040F0204" pitchFamily="34" charset="-122"/>
              </a:rPr>
              <a:t>威廉</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契克卡德</a:t>
            </a:r>
            <a:endParaRPr lang="en-US" altLang="zh-CN" sz="1517" b="1" dirty="0">
              <a:solidFill>
                <a:srgbClr val="008000"/>
              </a:solidFill>
              <a:latin typeface="腾讯体 W3" panose="020C04030202040F0204" pitchFamily="34" charset="-122"/>
              <a:ea typeface="腾讯体 W3" panose="020C04030202040F0204" pitchFamily="34" charset="-122"/>
            </a:endParaRPr>
          </a:p>
          <a:p>
            <a:pPr algn="just"/>
            <a:r>
              <a:rPr lang="zh-CN" altLang="en-US" sz="1517" b="1" dirty="0">
                <a:solidFill>
                  <a:srgbClr val="008000"/>
                </a:solidFill>
                <a:latin typeface="腾讯体 W3" panose="020C04030202040F0204" pitchFamily="34" charset="-122"/>
                <a:ea typeface="腾讯体 W3" panose="020C04030202040F0204" pitchFamily="34" charset="-122"/>
              </a:rPr>
              <a:t>德国图宾根大学教授，于</a:t>
            </a:r>
            <a:r>
              <a:rPr lang="en-US" altLang="en-US" sz="1517" b="1" dirty="0">
                <a:solidFill>
                  <a:srgbClr val="008000"/>
                </a:solidFill>
                <a:latin typeface="腾讯体 W3" panose="020C04030202040F0204" pitchFamily="34" charset="-122"/>
                <a:ea typeface="腾讯体 W3" panose="020C04030202040F0204" pitchFamily="34" charset="-122"/>
              </a:rPr>
              <a:t>1623</a:t>
            </a:r>
            <a:r>
              <a:rPr lang="zh-CN" altLang="en-US" sz="1517" b="1" dirty="0">
                <a:solidFill>
                  <a:srgbClr val="008000"/>
                </a:solidFill>
                <a:latin typeface="腾讯体 W3" panose="020C04030202040F0204" pitchFamily="34" charset="-122"/>
                <a:ea typeface="腾讯体 W3" panose="020C04030202040F0204" pitchFamily="34" charset="-122"/>
              </a:rPr>
              <a:t>年制造了第一台计算机。</a:t>
            </a:r>
          </a:p>
        </p:txBody>
      </p:sp>
      <p:sp>
        <p:nvSpPr>
          <p:cNvPr id="10" name="TextBox 17">
            <a:extLst>
              <a:ext uri="{FF2B5EF4-FFF2-40B4-BE49-F238E27FC236}">
                <a16:creationId xmlns:a16="http://schemas.microsoft.com/office/drawing/2014/main" id="{DF10D6C4-602C-463C-A5F2-38B13073FCF2}"/>
              </a:ext>
            </a:extLst>
          </p:cNvPr>
          <p:cNvSpPr>
            <a:spLocks noChangeArrowheads="1"/>
          </p:cNvSpPr>
          <p:nvPr/>
        </p:nvSpPr>
        <p:spPr bwMode="auto">
          <a:xfrm>
            <a:off x="5973256" y="3677437"/>
            <a:ext cx="5058921" cy="1026178"/>
          </a:xfrm>
          <a:prstGeom prst="rect">
            <a:avLst/>
          </a:prstGeom>
          <a:noFill/>
          <a:ln w="9525" cap="flat" algn="ctr">
            <a:noFill/>
            <a:prstDash val="solid"/>
            <a:miter lim="800000"/>
            <a:headEnd type="none" w="med" len="med"/>
            <a:tailEnd type="none" w="med" len="med"/>
          </a:ln>
          <a:effectLst/>
        </p:spPr>
        <p:txBody>
          <a:bodyPr wrap="square">
            <a:spAutoFit/>
          </a:bodyPr>
          <a:lstStyle/>
          <a:p>
            <a:pPr algn="just"/>
            <a:r>
              <a:rPr lang="en-US" altLang="zh-CN" sz="1517" b="1" dirty="0">
                <a:solidFill>
                  <a:srgbClr val="008000"/>
                </a:solidFill>
                <a:latin typeface="腾讯体 W3" panose="020C04030202040F0204" pitchFamily="34" charset="-122"/>
                <a:ea typeface="腾讯体 W3" panose="020C04030202040F0204" pitchFamily="34" charset="-122"/>
              </a:rPr>
              <a:t>1960</a:t>
            </a:r>
            <a:r>
              <a:rPr lang="zh-CN" altLang="en-US" sz="1517" b="1" dirty="0">
                <a:solidFill>
                  <a:srgbClr val="008000"/>
                </a:solidFill>
                <a:latin typeface="腾讯体 W3" panose="020C04030202040F0204" pitchFamily="34" charset="-122"/>
                <a:ea typeface="腾讯体 W3" panose="020C04030202040F0204" pitchFamily="34" charset="-122"/>
              </a:rPr>
              <a:t>年，契克卡德家乡人根据示意图重新制作的契克卡德计算机：能做</a:t>
            </a:r>
            <a:r>
              <a:rPr lang="en-US" altLang="zh-CN" sz="1517" b="1" dirty="0">
                <a:solidFill>
                  <a:srgbClr val="008000"/>
                </a:solidFill>
                <a:latin typeface="腾讯体 W3" panose="020C04030202040F0204" pitchFamily="34" charset="-122"/>
                <a:ea typeface="腾讯体 W3" panose="020C04030202040F0204" pitchFamily="34" charset="-122"/>
              </a:rPr>
              <a:t>6</a:t>
            </a:r>
            <a:r>
              <a:rPr lang="zh-CN" altLang="en-US" sz="1517" b="1" dirty="0">
                <a:solidFill>
                  <a:srgbClr val="008000"/>
                </a:solidFill>
                <a:latin typeface="腾讯体 W3" panose="020C04030202040F0204" pitchFamily="34" charset="-122"/>
                <a:ea typeface="腾讯体 W3" panose="020C04030202040F0204" pitchFamily="34" charset="-122"/>
              </a:rPr>
              <a:t>位数加减法，设置了某种</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溢出</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响铃装置；机器上部附加一套圆柱型</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纳皮尔算筹</a:t>
            </a:r>
            <a:r>
              <a:rPr lang="en-US" altLang="zh-CN" sz="1517" b="1" dirty="0">
                <a:solidFill>
                  <a:srgbClr val="008000"/>
                </a:solidFill>
                <a:latin typeface="腾讯体 W3" panose="020C04030202040F0204" pitchFamily="34" charset="-122"/>
                <a:ea typeface="腾讯体 W3" panose="020C04030202040F0204" pitchFamily="34" charset="-122"/>
              </a:rPr>
              <a:t>”</a:t>
            </a:r>
            <a:r>
              <a:rPr lang="zh-CN" altLang="en-US" sz="1517" b="1" dirty="0">
                <a:solidFill>
                  <a:srgbClr val="008000"/>
                </a:solidFill>
                <a:latin typeface="腾讯体 W3" panose="020C04030202040F0204" pitchFamily="34" charset="-122"/>
                <a:ea typeface="腾讯体 W3" panose="020C04030202040F0204" pitchFamily="34" charset="-122"/>
              </a:rPr>
              <a:t>，因此也能进行乘除运算。</a:t>
            </a:r>
          </a:p>
        </p:txBody>
      </p:sp>
      <p:sp>
        <p:nvSpPr>
          <p:cNvPr id="11" name="TextBox 17">
            <a:extLst>
              <a:ext uri="{FF2B5EF4-FFF2-40B4-BE49-F238E27FC236}">
                <a16:creationId xmlns:a16="http://schemas.microsoft.com/office/drawing/2014/main" id="{8A11217D-CFA2-4E14-95EC-78EC9331093D}"/>
              </a:ext>
            </a:extLst>
          </p:cNvPr>
          <p:cNvSpPr>
            <a:spLocks noChangeArrowheads="1"/>
          </p:cNvSpPr>
          <p:nvPr/>
        </p:nvSpPr>
        <p:spPr bwMode="auto">
          <a:xfrm>
            <a:off x="2253018" y="3514540"/>
            <a:ext cx="3251200" cy="325795"/>
          </a:xfrm>
          <a:prstGeom prst="rect">
            <a:avLst/>
          </a:prstGeom>
          <a:noFill/>
          <a:ln w="9525" cap="flat" algn="ctr">
            <a:noFill/>
            <a:prstDash val="solid"/>
            <a:miter lim="800000"/>
            <a:headEnd type="none" w="med" len="med"/>
            <a:tailEnd type="none" w="med" len="med"/>
          </a:ln>
          <a:effectLst/>
        </p:spPr>
        <p:txBody>
          <a:bodyPr>
            <a:spAutoFit/>
          </a:bodyPr>
          <a:lstStyle/>
          <a:p>
            <a:pPr algn="ctr"/>
            <a:r>
              <a:rPr lang="en-US" altLang="en-US" sz="1517" b="1" dirty="0">
                <a:solidFill>
                  <a:srgbClr val="008000"/>
                </a:solidFill>
                <a:latin typeface="腾讯体 W3" panose="020C04030202040F0204" pitchFamily="34" charset="-122"/>
                <a:ea typeface="腾讯体 W3" panose="020C04030202040F0204" pitchFamily="34" charset="-122"/>
              </a:rPr>
              <a:t>Wilhelm </a:t>
            </a:r>
            <a:r>
              <a:rPr lang="en-US" altLang="en-US" sz="1517" b="1" dirty="0" err="1">
                <a:solidFill>
                  <a:srgbClr val="008000"/>
                </a:solidFill>
                <a:latin typeface="腾讯体 W3" panose="020C04030202040F0204" pitchFamily="34" charset="-122"/>
                <a:ea typeface="腾讯体 W3" panose="020C04030202040F0204" pitchFamily="34" charset="-122"/>
              </a:rPr>
              <a:t>Schickard</a:t>
            </a:r>
            <a:r>
              <a:rPr lang="en-US" altLang="en-US" sz="1517" b="1" dirty="0">
                <a:solidFill>
                  <a:srgbClr val="008000"/>
                </a:solidFill>
                <a:latin typeface="腾讯体 W3" panose="020C04030202040F0204" pitchFamily="34" charset="-122"/>
                <a:ea typeface="腾讯体 W3" panose="020C04030202040F0204" pitchFamily="34" charset="-122"/>
              </a:rPr>
              <a:t>(1592-1635)</a:t>
            </a:r>
            <a:endParaRPr lang="zh-CN" altLang="en-US" sz="1517" b="1" dirty="0">
              <a:solidFill>
                <a:srgbClr val="008000"/>
              </a:solidFill>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1236617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464512700"/>
  <p:tag name="KSO_WM_UNIT_PLACING_PICTURE_USER_VIEWPORT" val="{&quot;height&quot;:5595,&quot;width&quot;:5580}"/>
</p:tagLst>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366</TotalTime>
  <Words>4333</Words>
  <Application>Microsoft Macintosh PowerPoint</Application>
  <PresentationFormat>宽屏</PresentationFormat>
  <Paragraphs>600</Paragraphs>
  <Slides>85</Slides>
  <Notes>59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6" baseType="lpstr">
      <vt:lpstr>等线</vt:lpstr>
      <vt:lpstr>腾讯体 W3</vt:lpstr>
      <vt:lpstr>腾讯体 W7</vt:lpstr>
      <vt:lpstr>MS Mincho</vt:lpstr>
      <vt:lpstr>Arial</vt:lpstr>
      <vt:lpstr>Calibri</vt:lpstr>
      <vt:lpstr>Calibri Light</vt:lpstr>
      <vt:lpstr>Times New Roman</vt:lpstr>
      <vt:lpstr>Wingdings</vt:lpstr>
      <vt:lpstr>回顾</vt:lpstr>
      <vt:lpstr>Visio</vt:lpstr>
      <vt:lpstr>第1章 软件发展史及软件工程</vt:lpstr>
      <vt:lpstr>主要内容：</vt:lpstr>
      <vt:lpstr>第1章 软件发展史及软件工程 1.1 软件的发展历程</vt:lpstr>
      <vt:lpstr>1. 计算需求</vt:lpstr>
      <vt:lpstr>1. 计算需求</vt:lpstr>
      <vt:lpstr>2. 计算机的发展</vt:lpstr>
      <vt:lpstr>（1）史前时代的“计算机”</vt:lpstr>
      <vt:lpstr>（2）近代的“计算机”</vt:lpstr>
      <vt:lpstr>（3）机械式计算机</vt:lpstr>
      <vt:lpstr>（3）机械式计算机</vt:lpstr>
      <vt:lpstr>（3）机械式计算机</vt:lpstr>
      <vt:lpstr>（3）机械式计算机</vt:lpstr>
      <vt:lpstr>（3）机械式计算机</vt:lpstr>
      <vt:lpstr>（3）机械式计算机</vt:lpstr>
      <vt:lpstr>（3）机械式计算机</vt:lpstr>
      <vt:lpstr>（4）现代计算机</vt:lpstr>
      <vt:lpstr>（4）现代计算机</vt:lpstr>
      <vt:lpstr>（4）现代计算机</vt:lpstr>
      <vt:lpstr>（4）现代计算机</vt:lpstr>
      <vt:lpstr>（4）现代计算机</vt:lpstr>
      <vt:lpstr>3. 计算机软件的发展历程</vt:lpstr>
      <vt:lpstr>（1）第一阶段   1946年～50年代后期</vt:lpstr>
      <vt:lpstr>（1）第一阶段   1946年～50年代后期</vt:lpstr>
      <vt:lpstr>（2）第二阶段   50年代中期～60年代中期</vt:lpstr>
      <vt:lpstr>（2）第二阶段   50年代中期～60年代中期</vt:lpstr>
      <vt:lpstr>(3) 第三阶段 60年代中～70年代初</vt:lpstr>
      <vt:lpstr>(3) 第三阶段 60年代中～70年代初</vt:lpstr>
      <vt:lpstr>（4）第四阶段  70年代初至今</vt:lpstr>
      <vt:lpstr>（4）第四阶段  70年代初至今</vt:lpstr>
      <vt:lpstr>（5）未来计算机</vt:lpstr>
      <vt:lpstr>第1章 软件发展史及软件工程 1.2 软件的定义和特点</vt:lpstr>
      <vt:lpstr>1. 软件的定义</vt:lpstr>
      <vt:lpstr>1. 软件的定义</vt:lpstr>
      <vt:lpstr>1. 软件的定义</vt:lpstr>
      <vt:lpstr>2. 软件的特点</vt:lpstr>
      <vt:lpstr>2. 软件的特点</vt:lpstr>
      <vt:lpstr>2. 软件的特点</vt:lpstr>
      <vt:lpstr>第1章 软件发展史及软件工程 1.3 软件危机</vt:lpstr>
      <vt:lpstr>1. 软件危机的产生背景</vt:lpstr>
      <vt:lpstr>1. 软件危机的产生背景</vt:lpstr>
      <vt:lpstr>2. 软件危机的定义</vt:lpstr>
      <vt:lpstr>3. 软件危机的表现</vt:lpstr>
      <vt:lpstr>第1章 软件发展史及软件工程 1.4 软件工程</vt:lpstr>
      <vt:lpstr>1. 软件工程的产生背景</vt:lpstr>
      <vt:lpstr>2. 软件工程的定义</vt:lpstr>
      <vt:lpstr>2. 软件工程的定义</vt:lpstr>
      <vt:lpstr>3.软件工程的基本原则</vt:lpstr>
      <vt:lpstr>3.软件工程的基本原则</vt:lpstr>
      <vt:lpstr>3.软件工程的基本原则</vt:lpstr>
      <vt:lpstr>3.软件工程的基本原则</vt:lpstr>
      <vt:lpstr>3.软件工程的基本原则</vt:lpstr>
      <vt:lpstr>3.软件工程的基本原则</vt:lpstr>
      <vt:lpstr>3.软件工程的基本原则</vt:lpstr>
      <vt:lpstr>3.软件工程的基本原则</vt:lpstr>
      <vt:lpstr>第1章 软件发展史及软件工程 1.5 软件开发方法学</vt:lpstr>
      <vt:lpstr>1. 软件开发方法学的产生背景</vt:lpstr>
      <vt:lpstr>1. 软件开发方法学的产生背景</vt:lpstr>
      <vt:lpstr>（1）机器语言</vt:lpstr>
      <vt:lpstr>（1）机器语言</vt:lpstr>
      <vt:lpstr>（1）机器语言</vt:lpstr>
      <vt:lpstr>（2）汇编语言</vt:lpstr>
      <vt:lpstr>（3）高级语言</vt:lpstr>
      <vt:lpstr>（3）高级语言</vt:lpstr>
      <vt:lpstr>2. 软件开发方法学分类</vt:lpstr>
      <vt:lpstr>（1）结构化方法</vt:lpstr>
      <vt:lpstr>（1）结构化方法</vt:lpstr>
      <vt:lpstr>（1）结构化方法</vt:lpstr>
      <vt:lpstr>（2）面向数据结构方法</vt:lpstr>
      <vt:lpstr>（3）面向对象方法</vt:lpstr>
      <vt:lpstr>（3）面向对象方法</vt:lpstr>
      <vt:lpstr>（3）面向对象方法</vt:lpstr>
      <vt:lpstr>（4）形式化方法</vt:lpstr>
      <vt:lpstr>（4）形式化方法</vt:lpstr>
      <vt:lpstr>（4）形式化方法</vt:lpstr>
      <vt:lpstr>第1章 软件发展史及软件工程 1.6 软件工程知识体系</vt:lpstr>
      <vt:lpstr>1. 产生背景</vt:lpstr>
      <vt:lpstr>2.软件工程知识体系</vt:lpstr>
      <vt:lpstr>2.软件工程知识体系</vt:lpstr>
      <vt:lpstr>2.软件工程知识体系</vt:lpstr>
      <vt:lpstr>2.软件工程知识体系</vt:lpstr>
      <vt:lpstr>3. 中国版软件工程知识体系</vt:lpstr>
      <vt:lpstr>3. 中国版软件工程知识体系</vt:lpstr>
      <vt:lpstr>第1章 软件发展史及软件工程 1.7 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数字视频技术（线下）</dc:title>
  <dc:creator>Wenfeng</dc:creator>
  <cp:lastModifiedBy>Zhiwu XU</cp:lastModifiedBy>
  <cp:revision>60</cp:revision>
  <dcterms:created xsi:type="dcterms:W3CDTF">2019-06-11T09:59:59Z</dcterms:created>
  <dcterms:modified xsi:type="dcterms:W3CDTF">2020-09-14T01:50:55Z</dcterms:modified>
</cp:coreProperties>
</file>